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024"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p:scale>
          <a:sx n="100" d="100"/>
          <a:sy n="100" d="100"/>
        </p:scale>
        <p:origin x="1239" y="13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26622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13730983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15623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04021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4907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078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029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55259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1440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5919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3080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40685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5396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8874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57934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6466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78014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77935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83652794"/>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71790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92065938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801" r:id="rId14"/>
    <p:sldLayoutId id="214748380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135767691"/>
      </p:ext>
    </p:extLst>
  </p:cSld>
  <p:clrMap bg1="lt1" tx1="dk1" bg2="lt2" tx2="dk2" accent1="accent1" accent2="accent2" accent3="accent3" accent4="accent4" accent5="accent5" accent6="accent6" hlink="hlink" folHlink="folHlink"/>
  <p:sldLayoutIdLst>
    <p:sldLayoutId id="2147484025" r:id="rId1"/>
    <p:sldLayoutId id="2147484026" r:id="rId2"/>
    <p:sldLayoutId id="2147484027" r:id="rId3"/>
    <p:sldLayoutId id="2147484028" r:id="rId4"/>
    <p:sldLayoutId id="2147484029" r:id="rId5"/>
    <p:sldLayoutId id="2147484030" r:id="rId6"/>
    <p:sldLayoutId id="2147484031" r:id="rId7"/>
    <p:sldLayoutId id="2147484032" r:id="rId8"/>
    <p:sldLayoutId id="2147484033" r:id="rId9"/>
    <p:sldLayoutId id="2147484034" r:id="rId10"/>
    <p:sldLayoutId id="2147484035" r:id="rId11"/>
    <p:sldLayoutId id="2147484036" r:id="rId12"/>
    <p:sldLayoutId id="2147484037" r:id="rId13"/>
    <p:sldLayoutId id="2147484038" r:id="rId14"/>
    <p:sldLayoutId id="2147484039" r:id="rId15"/>
    <p:sldLayoutId id="2147484040" r:id="rId16"/>
    <p:sldLayoutId id="2147484041" r:id="rId17"/>
    <p:sldLayoutId id="2147484042" r:id="rId18"/>
    <p:sldLayoutId id="2147484043"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tkinxx/spaceY/blob/main/EDA.ipynb" TargetMode="External"/><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tkinxx/spaceY/blob/main/EDA%20WITH%20MATPLOT.ipynb" TargetMode="External"/><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tkinxx/spaceY/blob/main/EDA%20with%20%20SQL.ipynb" TargetMode="External"/><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kinxx/spaceY/blob/main/Dashboard%20with%20Folium.ipynb" TargetMode="External"/><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kinxx/spaceY/blob/main/spacex_dash_app.py" TargetMode="External"/><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kinxx/spaceY/blob/main/Predictive%20Analysis.ipynb" TargetMode="External"/><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github.com/atkinxx/space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tkinxx/spaceY/blob/main/web%20scraping.ipynb" TargetMode="External"/><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tkinxx/spaceY/blob/main/data%20api.ipynb" TargetMode="External"/><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tkinxx/spaceY/blob/main/web%20scraping.ipynb" TargetMode="External"/><Relationship Id="rId2" Type="http://schemas.openxmlformats.org/officeDocument/2006/relationships/image" Target="../media/image3.png"/><Relationship Id="rId1" Type="http://schemas.openxmlformats.org/officeDocument/2006/relationships/slideLayout" Target="../slideLayouts/slideLayout3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3014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ODEYEMI IBUKUN AKINOLA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  </a:t>
            </a:r>
            <a:r>
              <a:rPr lang="en-US" dirty="0">
                <a:solidFill>
                  <a:schemeClr val="bg2"/>
                </a:solidFill>
                <a:latin typeface="Abadi" panose="020B0604020104020204" pitchFamily="34" charset="0"/>
                <a:ea typeface="SF Pro" pitchFamily="2" charset="0"/>
                <a:cs typeface="SF Pro" pitchFamily="2" charset="0"/>
              </a:rPr>
              <a:t>November, 2021</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C2278D-5D82-4078-ADF0-C75B192F3469}"/>
              </a:ext>
            </a:extLst>
          </p:cNvPr>
          <p:cNvSpPr>
            <a:spLocks noGrp="1"/>
          </p:cNvSpPr>
          <p:nvPr>
            <p:ph type="pic" idx="1"/>
          </p:nvPr>
        </p:nvSpPr>
        <p:spPr>
          <a:xfrm>
            <a:off x="5183188" y="1507152"/>
            <a:ext cx="6172200" cy="4353898"/>
          </a:xfrm>
        </p:spPr>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92164" y="1507152"/>
            <a:ext cx="4897950" cy="5350799"/>
          </a:xfrm>
          <a:prstGeom prst="rect">
            <a:avLst/>
          </a:prstGeom>
        </p:spPr>
        <p:txBody>
          <a:bodyPr>
            <a:normAutofit/>
          </a:bodyPr>
          <a:lstStyle/>
          <a:p>
            <a:pPr marL="241300" indent="-228600">
              <a:lnSpc>
                <a:spcPct val="100000"/>
              </a:lnSpc>
              <a:spcBef>
                <a:spcPts val="919"/>
              </a:spcBef>
              <a:buFont typeface="Wingdings"/>
              <a:buChar char=""/>
              <a:tabLst>
                <a:tab pos="241300" algn="l"/>
              </a:tabLst>
            </a:pPr>
            <a:r>
              <a:rPr lang="en-US" sz="2000" spc="-55" dirty="0">
                <a:solidFill>
                  <a:srgbClr val="292929"/>
                </a:solidFill>
                <a:latin typeface="Microsoft Sans Serif"/>
                <a:cs typeface="Microsoft Sans Serif"/>
              </a:rPr>
              <a:t>From</a:t>
            </a:r>
            <a:r>
              <a:rPr lang="en-US" sz="2000" spc="70" dirty="0">
                <a:solidFill>
                  <a:srgbClr val="292929"/>
                </a:solidFill>
                <a:latin typeface="Microsoft Sans Serif"/>
                <a:cs typeface="Microsoft Sans Serif"/>
              </a:rPr>
              <a:t> </a:t>
            </a:r>
            <a:r>
              <a:rPr lang="en-US" sz="2000" spc="-45" dirty="0">
                <a:solidFill>
                  <a:srgbClr val="292929"/>
                </a:solidFill>
                <a:latin typeface="Microsoft Sans Serif"/>
                <a:cs typeface="Microsoft Sans Serif"/>
              </a:rPr>
              <a:t>data,</a:t>
            </a:r>
            <a:r>
              <a:rPr lang="en-US" sz="2000" spc="75"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count</a:t>
            </a:r>
            <a:r>
              <a:rPr lang="en-US" sz="2000" spc="65"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the</a:t>
            </a:r>
            <a:r>
              <a:rPr lang="en-US" sz="2000" spc="65" dirty="0">
                <a:solidFill>
                  <a:srgbClr val="292929"/>
                </a:solidFill>
                <a:latin typeface="Microsoft Sans Serif"/>
                <a:cs typeface="Microsoft Sans Serif"/>
              </a:rPr>
              <a:t> </a:t>
            </a:r>
            <a:r>
              <a:rPr lang="en-US" sz="2000" spc="-40" dirty="0">
                <a:solidFill>
                  <a:srgbClr val="292929"/>
                </a:solidFill>
                <a:latin typeface="Microsoft Sans Serif"/>
                <a:cs typeface="Microsoft Sans Serif"/>
              </a:rPr>
              <a:t>number</a:t>
            </a:r>
            <a:r>
              <a:rPr lang="en-US" sz="2000" spc="60" dirty="0">
                <a:solidFill>
                  <a:srgbClr val="292929"/>
                </a:solidFill>
                <a:latin typeface="Microsoft Sans Serif"/>
                <a:cs typeface="Microsoft Sans Serif"/>
              </a:rPr>
              <a:t> </a:t>
            </a:r>
            <a:r>
              <a:rPr lang="en-US" sz="2000" spc="-10" dirty="0">
                <a:solidFill>
                  <a:srgbClr val="292929"/>
                </a:solidFill>
                <a:latin typeface="Microsoft Sans Serif"/>
                <a:cs typeface="Microsoft Sans Serif"/>
              </a:rPr>
              <a:t>of</a:t>
            </a:r>
            <a:r>
              <a:rPr lang="en-US" sz="2000" spc="75" dirty="0">
                <a:solidFill>
                  <a:srgbClr val="292929"/>
                </a:solidFill>
                <a:latin typeface="Microsoft Sans Serif"/>
                <a:cs typeface="Microsoft Sans Serif"/>
              </a:rPr>
              <a:t> </a:t>
            </a:r>
            <a:r>
              <a:rPr lang="en-US" sz="2000" spc="-70" dirty="0">
                <a:solidFill>
                  <a:srgbClr val="292929"/>
                </a:solidFill>
                <a:latin typeface="Microsoft Sans Serif"/>
                <a:cs typeface="Microsoft Sans Serif"/>
              </a:rPr>
              <a:t>launches</a:t>
            </a:r>
            <a:r>
              <a:rPr lang="en-US" sz="2000" spc="75"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per</a:t>
            </a:r>
            <a:r>
              <a:rPr lang="en-US" sz="2000" spc="60" dirty="0">
                <a:solidFill>
                  <a:srgbClr val="292929"/>
                </a:solidFill>
                <a:latin typeface="Microsoft Sans Serif"/>
                <a:cs typeface="Microsoft Sans Serif"/>
              </a:rPr>
              <a:t> </a:t>
            </a:r>
            <a:r>
              <a:rPr lang="en-US" sz="2000" spc="-60" dirty="0">
                <a:solidFill>
                  <a:srgbClr val="292929"/>
                </a:solidFill>
                <a:latin typeface="Microsoft Sans Serif"/>
                <a:cs typeface="Microsoft Sans Serif"/>
              </a:rPr>
              <a:t>launch</a:t>
            </a:r>
            <a:r>
              <a:rPr lang="en-US" sz="2000" spc="70" dirty="0">
                <a:solidFill>
                  <a:srgbClr val="292929"/>
                </a:solidFill>
                <a:latin typeface="Microsoft Sans Serif"/>
                <a:cs typeface="Microsoft Sans Serif"/>
              </a:rPr>
              <a:t> </a:t>
            </a:r>
            <a:r>
              <a:rPr lang="en-US" sz="2000" spc="-40" dirty="0">
                <a:solidFill>
                  <a:srgbClr val="292929"/>
                </a:solidFill>
                <a:latin typeface="Microsoft Sans Serif"/>
                <a:cs typeface="Microsoft Sans Serif"/>
              </a:rPr>
              <a:t>site.</a:t>
            </a:r>
            <a:endParaRPr lang="en-US" sz="2000" dirty="0">
              <a:latin typeface="Microsoft Sans Serif"/>
              <a:cs typeface="Microsoft Sans Serif"/>
            </a:endParaRPr>
          </a:p>
          <a:p>
            <a:pPr marL="241300" indent="-228600">
              <a:lnSpc>
                <a:spcPct val="100000"/>
              </a:lnSpc>
              <a:spcBef>
                <a:spcPts val="820"/>
              </a:spcBef>
              <a:buFont typeface="Wingdings"/>
              <a:buChar char=""/>
              <a:tabLst>
                <a:tab pos="241300" algn="l"/>
              </a:tabLst>
            </a:pPr>
            <a:r>
              <a:rPr lang="en-US" sz="2000" spc="-55" dirty="0">
                <a:solidFill>
                  <a:srgbClr val="292929"/>
                </a:solidFill>
                <a:latin typeface="Microsoft Sans Serif"/>
                <a:cs typeface="Microsoft Sans Serif"/>
              </a:rPr>
              <a:t>From</a:t>
            </a:r>
            <a:r>
              <a:rPr lang="en-US" sz="2000" spc="60" dirty="0">
                <a:solidFill>
                  <a:srgbClr val="292929"/>
                </a:solidFill>
                <a:latin typeface="Microsoft Sans Serif"/>
                <a:cs typeface="Microsoft Sans Serif"/>
              </a:rPr>
              <a:t> </a:t>
            </a:r>
            <a:r>
              <a:rPr lang="en-US" sz="2000" spc="-45" dirty="0">
                <a:solidFill>
                  <a:srgbClr val="292929"/>
                </a:solidFill>
                <a:latin typeface="Microsoft Sans Serif"/>
                <a:cs typeface="Microsoft Sans Serif"/>
              </a:rPr>
              <a:t>data,</a:t>
            </a:r>
            <a:r>
              <a:rPr lang="en-US" sz="2000" spc="65"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count</a:t>
            </a:r>
            <a:r>
              <a:rPr lang="en-US" sz="2000" spc="60"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the</a:t>
            </a:r>
            <a:r>
              <a:rPr lang="en-US" sz="2000" spc="60" dirty="0">
                <a:solidFill>
                  <a:srgbClr val="292929"/>
                </a:solidFill>
                <a:latin typeface="Microsoft Sans Serif"/>
                <a:cs typeface="Microsoft Sans Serif"/>
              </a:rPr>
              <a:t> </a:t>
            </a:r>
            <a:r>
              <a:rPr lang="en-US" sz="2000" spc="-40" dirty="0">
                <a:solidFill>
                  <a:srgbClr val="292929"/>
                </a:solidFill>
                <a:latin typeface="Microsoft Sans Serif"/>
                <a:cs typeface="Microsoft Sans Serif"/>
              </a:rPr>
              <a:t>number</a:t>
            </a:r>
            <a:r>
              <a:rPr lang="en-US" sz="2000" spc="55" dirty="0">
                <a:solidFill>
                  <a:srgbClr val="292929"/>
                </a:solidFill>
                <a:latin typeface="Microsoft Sans Serif"/>
                <a:cs typeface="Microsoft Sans Serif"/>
              </a:rPr>
              <a:t> </a:t>
            </a:r>
            <a:r>
              <a:rPr lang="en-US" sz="2000" spc="-5" dirty="0">
                <a:solidFill>
                  <a:srgbClr val="292929"/>
                </a:solidFill>
                <a:latin typeface="Microsoft Sans Serif"/>
                <a:cs typeface="Microsoft Sans Serif"/>
              </a:rPr>
              <a:t>of</a:t>
            </a:r>
            <a:r>
              <a:rPr lang="en-US" sz="2000" spc="65" dirty="0">
                <a:solidFill>
                  <a:srgbClr val="292929"/>
                </a:solidFill>
                <a:latin typeface="Microsoft Sans Serif"/>
                <a:cs typeface="Microsoft Sans Serif"/>
              </a:rPr>
              <a:t> </a:t>
            </a:r>
            <a:r>
              <a:rPr lang="en-US" sz="2000" spc="-65" dirty="0">
                <a:solidFill>
                  <a:srgbClr val="292929"/>
                </a:solidFill>
                <a:latin typeface="Microsoft Sans Serif"/>
                <a:cs typeface="Microsoft Sans Serif"/>
              </a:rPr>
              <a:t>launches</a:t>
            </a:r>
            <a:r>
              <a:rPr lang="en-US" sz="2000" spc="70" dirty="0">
                <a:solidFill>
                  <a:srgbClr val="292929"/>
                </a:solidFill>
                <a:latin typeface="Microsoft Sans Serif"/>
                <a:cs typeface="Microsoft Sans Serif"/>
              </a:rPr>
              <a:t> </a:t>
            </a:r>
            <a:r>
              <a:rPr lang="en-US" sz="2000" spc="5" dirty="0">
                <a:solidFill>
                  <a:srgbClr val="292929"/>
                </a:solidFill>
                <a:latin typeface="Microsoft Sans Serif"/>
                <a:cs typeface="Microsoft Sans Serif"/>
              </a:rPr>
              <a:t>into</a:t>
            </a:r>
            <a:r>
              <a:rPr lang="en-US" sz="2000" spc="50" dirty="0">
                <a:solidFill>
                  <a:srgbClr val="292929"/>
                </a:solidFill>
                <a:latin typeface="Microsoft Sans Serif"/>
                <a:cs typeface="Microsoft Sans Serif"/>
              </a:rPr>
              <a:t> </a:t>
            </a:r>
            <a:r>
              <a:rPr lang="en-US" sz="2000" spc="-90" dirty="0">
                <a:solidFill>
                  <a:srgbClr val="292929"/>
                </a:solidFill>
                <a:latin typeface="Microsoft Sans Serif"/>
                <a:cs typeface="Microsoft Sans Serif"/>
              </a:rPr>
              <a:t>each</a:t>
            </a:r>
            <a:r>
              <a:rPr lang="en-US" sz="2000" spc="70" dirty="0">
                <a:solidFill>
                  <a:srgbClr val="292929"/>
                </a:solidFill>
                <a:latin typeface="Microsoft Sans Serif"/>
                <a:cs typeface="Microsoft Sans Serif"/>
              </a:rPr>
              <a:t> </a:t>
            </a:r>
            <a:r>
              <a:rPr lang="en-US" sz="2000" dirty="0">
                <a:solidFill>
                  <a:srgbClr val="292929"/>
                </a:solidFill>
                <a:latin typeface="Microsoft Sans Serif"/>
                <a:cs typeface="Microsoft Sans Serif"/>
              </a:rPr>
              <a:t>orbit.</a:t>
            </a:r>
            <a:endParaRPr lang="en-US" sz="2000" dirty="0">
              <a:latin typeface="Microsoft Sans Serif"/>
              <a:cs typeface="Microsoft Sans Serif"/>
            </a:endParaRPr>
          </a:p>
          <a:p>
            <a:pPr marL="241300" marR="247015" indent="-228600">
              <a:lnSpc>
                <a:spcPts val="1730"/>
              </a:lnSpc>
              <a:spcBef>
                <a:spcPts val="1020"/>
              </a:spcBef>
              <a:buFont typeface="Wingdings"/>
              <a:buChar char=""/>
              <a:tabLst>
                <a:tab pos="241300" algn="l"/>
              </a:tabLst>
            </a:pPr>
            <a:r>
              <a:rPr lang="en-US" sz="2000" spc="-55" dirty="0">
                <a:solidFill>
                  <a:srgbClr val="292929"/>
                </a:solidFill>
                <a:latin typeface="Microsoft Sans Serif"/>
                <a:cs typeface="Microsoft Sans Serif"/>
              </a:rPr>
              <a:t>From</a:t>
            </a:r>
            <a:r>
              <a:rPr lang="en-US" sz="2000" spc="65" dirty="0">
                <a:solidFill>
                  <a:srgbClr val="292929"/>
                </a:solidFill>
                <a:latin typeface="Microsoft Sans Serif"/>
                <a:cs typeface="Microsoft Sans Serif"/>
              </a:rPr>
              <a:t> </a:t>
            </a:r>
            <a:r>
              <a:rPr lang="en-US" sz="2000" spc="-45" dirty="0">
                <a:solidFill>
                  <a:srgbClr val="292929"/>
                </a:solidFill>
                <a:latin typeface="Microsoft Sans Serif"/>
                <a:cs typeface="Microsoft Sans Serif"/>
              </a:rPr>
              <a:t>data,</a:t>
            </a:r>
            <a:r>
              <a:rPr lang="en-US" sz="2000" spc="70"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count</a:t>
            </a:r>
            <a:r>
              <a:rPr lang="en-US" sz="2000" spc="65"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the</a:t>
            </a:r>
            <a:r>
              <a:rPr lang="en-US" sz="2000" spc="65" dirty="0">
                <a:solidFill>
                  <a:srgbClr val="292929"/>
                </a:solidFill>
                <a:latin typeface="Microsoft Sans Serif"/>
                <a:cs typeface="Microsoft Sans Serif"/>
              </a:rPr>
              <a:t> </a:t>
            </a:r>
            <a:r>
              <a:rPr lang="en-US" sz="2000" spc="-40" dirty="0">
                <a:solidFill>
                  <a:srgbClr val="292929"/>
                </a:solidFill>
                <a:latin typeface="Microsoft Sans Serif"/>
                <a:cs typeface="Microsoft Sans Serif"/>
              </a:rPr>
              <a:t>number</a:t>
            </a:r>
            <a:r>
              <a:rPr lang="en-US" sz="2000" spc="60" dirty="0">
                <a:solidFill>
                  <a:srgbClr val="292929"/>
                </a:solidFill>
                <a:latin typeface="Microsoft Sans Serif"/>
                <a:cs typeface="Microsoft Sans Serif"/>
              </a:rPr>
              <a:t> </a:t>
            </a:r>
            <a:r>
              <a:rPr lang="en-US" sz="2000" spc="-5" dirty="0">
                <a:solidFill>
                  <a:srgbClr val="292929"/>
                </a:solidFill>
                <a:latin typeface="Microsoft Sans Serif"/>
                <a:cs typeface="Microsoft Sans Serif"/>
              </a:rPr>
              <a:t>of</a:t>
            </a:r>
            <a:r>
              <a:rPr lang="en-US" sz="2000" spc="70"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landing</a:t>
            </a:r>
            <a:r>
              <a:rPr lang="en-US" sz="2000" spc="80" dirty="0">
                <a:solidFill>
                  <a:srgbClr val="292929"/>
                </a:solidFill>
                <a:latin typeface="Microsoft Sans Serif"/>
                <a:cs typeface="Microsoft Sans Serif"/>
              </a:rPr>
              <a:t> </a:t>
            </a:r>
            <a:r>
              <a:rPr lang="en-US" sz="2000" spc="-45" dirty="0">
                <a:solidFill>
                  <a:srgbClr val="292929"/>
                </a:solidFill>
                <a:latin typeface="Microsoft Sans Serif"/>
                <a:cs typeface="Microsoft Sans Serif"/>
              </a:rPr>
              <a:t>outcome</a:t>
            </a:r>
            <a:r>
              <a:rPr lang="en-US" sz="2000" spc="85"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from </a:t>
            </a:r>
            <a:r>
              <a:rPr lang="en-US" sz="2000" spc="-409" dirty="0">
                <a:solidFill>
                  <a:srgbClr val="292929"/>
                </a:solidFill>
                <a:latin typeface="Microsoft Sans Serif"/>
                <a:cs typeface="Microsoft Sans Serif"/>
              </a:rPr>
              <a:t> </a:t>
            </a:r>
            <a:r>
              <a:rPr lang="en-US" sz="2000" spc="-90" dirty="0">
                <a:solidFill>
                  <a:srgbClr val="292929"/>
                </a:solidFill>
                <a:latin typeface="Microsoft Sans Serif"/>
                <a:cs typeface="Microsoft Sans Serif"/>
              </a:rPr>
              <a:t>each</a:t>
            </a:r>
            <a:r>
              <a:rPr lang="en-US" sz="2000" spc="65" dirty="0">
                <a:solidFill>
                  <a:srgbClr val="292929"/>
                </a:solidFill>
                <a:latin typeface="Microsoft Sans Serif"/>
                <a:cs typeface="Microsoft Sans Serif"/>
              </a:rPr>
              <a:t> </a:t>
            </a:r>
            <a:r>
              <a:rPr lang="en-US" sz="2000" spc="-60" dirty="0">
                <a:solidFill>
                  <a:srgbClr val="292929"/>
                </a:solidFill>
                <a:latin typeface="Microsoft Sans Serif"/>
                <a:cs typeface="Microsoft Sans Serif"/>
              </a:rPr>
              <a:t>launch.</a:t>
            </a:r>
            <a:endParaRPr lang="en-US" sz="2000" dirty="0">
              <a:latin typeface="Microsoft Sans Serif"/>
              <a:cs typeface="Microsoft Sans Serif"/>
            </a:endParaRPr>
          </a:p>
          <a:p>
            <a:pPr marL="241300" indent="-228600">
              <a:lnSpc>
                <a:spcPct val="100000"/>
              </a:lnSpc>
              <a:spcBef>
                <a:spcPts val="775"/>
              </a:spcBef>
              <a:buFont typeface="Wingdings"/>
              <a:buChar char=""/>
              <a:tabLst>
                <a:tab pos="241300" algn="l"/>
              </a:tabLst>
            </a:pPr>
            <a:r>
              <a:rPr lang="en-US" sz="2000" spc="-20" dirty="0">
                <a:solidFill>
                  <a:srgbClr val="292929"/>
                </a:solidFill>
                <a:latin typeface="Microsoft Sans Serif"/>
                <a:cs typeface="Microsoft Sans Serif"/>
              </a:rPr>
              <a:t>Filter</a:t>
            </a:r>
            <a:r>
              <a:rPr lang="en-US" sz="2000" spc="55"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landing</a:t>
            </a:r>
            <a:r>
              <a:rPr lang="en-US" sz="2000" spc="75" dirty="0">
                <a:solidFill>
                  <a:srgbClr val="292929"/>
                </a:solidFill>
                <a:latin typeface="Microsoft Sans Serif"/>
                <a:cs typeface="Microsoft Sans Serif"/>
              </a:rPr>
              <a:t> </a:t>
            </a:r>
            <a:r>
              <a:rPr lang="en-US" sz="2000" spc="-50" dirty="0">
                <a:solidFill>
                  <a:srgbClr val="292929"/>
                </a:solidFill>
                <a:latin typeface="Microsoft Sans Serif"/>
                <a:cs typeface="Microsoft Sans Serif"/>
              </a:rPr>
              <a:t>outcomes</a:t>
            </a:r>
            <a:r>
              <a:rPr lang="en-US" sz="2000" spc="70" dirty="0">
                <a:solidFill>
                  <a:srgbClr val="292929"/>
                </a:solidFill>
                <a:latin typeface="Microsoft Sans Serif"/>
                <a:cs typeface="Microsoft Sans Serif"/>
              </a:rPr>
              <a:t> </a:t>
            </a:r>
            <a:r>
              <a:rPr lang="en-US" sz="2000" spc="5" dirty="0">
                <a:solidFill>
                  <a:srgbClr val="292929"/>
                </a:solidFill>
                <a:latin typeface="Microsoft Sans Serif"/>
                <a:cs typeface="Microsoft Sans Serif"/>
              </a:rPr>
              <a:t>into</a:t>
            </a:r>
            <a:r>
              <a:rPr lang="en-US" sz="2000" spc="75" dirty="0">
                <a:solidFill>
                  <a:srgbClr val="292929"/>
                </a:solidFill>
                <a:latin typeface="Microsoft Sans Serif"/>
                <a:cs typeface="Microsoft Sans Serif"/>
              </a:rPr>
              <a:t> </a:t>
            </a:r>
            <a:r>
              <a:rPr lang="en-US" sz="2000" spc="-70" dirty="0">
                <a:solidFill>
                  <a:srgbClr val="292929"/>
                </a:solidFill>
                <a:latin typeface="Microsoft Sans Serif"/>
                <a:cs typeface="Microsoft Sans Serif"/>
              </a:rPr>
              <a:t>successful</a:t>
            </a:r>
            <a:r>
              <a:rPr lang="en-US" sz="2000" spc="80" dirty="0">
                <a:solidFill>
                  <a:srgbClr val="292929"/>
                </a:solidFill>
                <a:latin typeface="Microsoft Sans Serif"/>
                <a:cs typeface="Microsoft Sans Serif"/>
              </a:rPr>
              <a:t> </a:t>
            </a:r>
            <a:r>
              <a:rPr lang="en-US" sz="2000" dirty="0">
                <a:solidFill>
                  <a:srgbClr val="292929"/>
                </a:solidFill>
                <a:latin typeface="Microsoft Sans Serif"/>
                <a:cs typeface="Microsoft Sans Serif"/>
              </a:rPr>
              <a:t>or</a:t>
            </a:r>
            <a:r>
              <a:rPr lang="en-US" sz="2000" spc="80"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failed</a:t>
            </a:r>
            <a:r>
              <a:rPr lang="en-US" sz="2000" spc="80"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landing.</a:t>
            </a:r>
            <a:endParaRPr lang="en-US" sz="2000" dirty="0">
              <a:latin typeface="Microsoft Sans Serif"/>
              <a:cs typeface="Microsoft Sans Serif"/>
            </a:endParaRPr>
          </a:p>
          <a:p>
            <a:pPr marL="241300" marR="384175" indent="-228600">
              <a:lnSpc>
                <a:spcPts val="1730"/>
              </a:lnSpc>
              <a:spcBef>
                <a:spcPts val="1035"/>
              </a:spcBef>
              <a:buFont typeface="Wingdings"/>
              <a:buChar char=""/>
              <a:tabLst>
                <a:tab pos="241300" algn="l"/>
              </a:tabLst>
            </a:pPr>
            <a:r>
              <a:rPr lang="en-US" sz="2000" spc="-75" dirty="0">
                <a:solidFill>
                  <a:srgbClr val="292929"/>
                </a:solidFill>
                <a:latin typeface="Microsoft Sans Serif"/>
                <a:cs typeface="Microsoft Sans Serif"/>
              </a:rPr>
              <a:t>Create</a:t>
            </a:r>
            <a:r>
              <a:rPr lang="en-US" sz="2000" spc="-70" dirty="0">
                <a:solidFill>
                  <a:srgbClr val="292929"/>
                </a:solidFill>
                <a:latin typeface="Microsoft Sans Serif"/>
                <a:cs typeface="Microsoft Sans Serif"/>
              </a:rPr>
              <a:t> </a:t>
            </a:r>
            <a:r>
              <a:rPr lang="en-US" sz="2000" spc="-110" dirty="0">
                <a:solidFill>
                  <a:srgbClr val="292929"/>
                </a:solidFill>
                <a:latin typeface="Microsoft Sans Serif"/>
                <a:cs typeface="Microsoft Sans Serif"/>
              </a:rPr>
              <a:t>a</a:t>
            </a:r>
            <a:r>
              <a:rPr lang="en-US" sz="2000" spc="-105" dirty="0">
                <a:solidFill>
                  <a:srgbClr val="292929"/>
                </a:solidFill>
                <a:latin typeface="Microsoft Sans Serif"/>
                <a:cs typeface="Microsoft Sans Serif"/>
              </a:rPr>
              <a:t> </a:t>
            </a:r>
            <a:r>
              <a:rPr lang="en-US" sz="2000" spc="-85" dirty="0">
                <a:solidFill>
                  <a:srgbClr val="292929"/>
                </a:solidFill>
                <a:latin typeface="Microsoft Sans Serif"/>
                <a:cs typeface="Microsoft Sans Serif"/>
              </a:rPr>
              <a:t>class</a:t>
            </a:r>
            <a:r>
              <a:rPr lang="en-US" sz="2000" spc="-80" dirty="0">
                <a:solidFill>
                  <a:srgbClr val="292929"/>
                </a:solidFill>
                <a:latin typeface="Microsoft Sans Serif"/>
                <a:cs typeface="Microsoft Sans Serif"/>
              </a:rPr>
              <a:t> </a:t>
            </a:r>
            <a:r>
              <a:rPr lang="en-US" sz="2000" spc="-10" dirty="0">
                <a:solidFill>
                  <a:srgbClr val="292929"/>
                </a:solidFill>
                <a:latin typeface="Microsoft Sans Serif"/>
                <a:cs typeface="Microsoft Sans Serif"/>
              </a:rPr>
              <a:t>of </a:t>
            </a:r>
            <a:r>
              <a:rPr lang="en-US" sz="2000" spc="-25" dirty="0">
                <a:solidFill>
                  <a:srgbClr val="292929"/>
                </a:solidFill>
                <a:latin typeface="Microsoft Sans Serif"/>
                <a:cs typeface="Microsoft Sans Serif"/>
              </a:rPr>
              <a:t>landing </a:t>
            </a:r>
            <a:r>
              <a:rPr lang="en-US" sz="2000" spc="-50" dirty="0">
                <a:solidFill>
                  <a:srgbClr val="292929"/>
                </a:solidFill>
                <a:latin typeface="Microsoft Sans Serif"/>
                <a:cs typeface="Microsoft Sans Serif"/>
              </a:rPr>
              <a:t>outcomes </a:t>
            </a:r>
            <a:r>
              <a:rPr lang="en-US" sz="2000" spc="-35" dirty="0">
                <a:solidFill>
                  <a:srgbClr val="292929"/>
                </a:solidFill>
                <a:latin typeface="Microsoft Sans Serif"/>
                <a:cs typeface="Microsoft Sans Serif"/>
              </a:rPr>
              <a:t>by </a:t>
            </a:r>
            <a:r>
              <a:rPr lang="en-US" sz="2000" spc="-30" dirty="0">
                <a:solidFill>
                  <a:srgbClr val="292929"/>
                </a:solidFill>
                <a:latin typeface="Microsoft Sans Serif"/>
                <a:cs typeface="Microsoft Sans Serif"/>
              </a:rPr>
              <a:t>mapping </a:t>
            </a:r>
            <a:r>
              <a:rPr lang="en-US" sz="2000" spc="70" dirty="0">
                <a:solidFill>
                  <a:srgbClr val="292929"/>
                </a:solidFill>
                <a:latin typeface="Microsoft Sans Serif"/>
                <a:cs typeface="Microsoft Sans Serif"/>
              </a:rPr>
              <a:t>1 </a:t>
            </a:r>
            <a:r>
              <a:rPr lang="en-US" sz="2000" dirty="0">
                <a:solidFill>
                  <a:srgbClr val="292929"/>
                </a:solidFill>
                <a:latin typeface="Microsoft Sans Serif"/>
                <a:cs typeface="Microsoft Sans Serif"/>
              </a:rPr>
              <a:t>for </a:t>
            </a:r>
            <a:r>
              <a:rPr lang="en-US" sz="2000" spc="-409" dirty="0">
                <a:solidFill>
                  <a:srgbClr val="292929"/>
                </a:solidFill>
                <a:latin typeface="Microsoft Sans Serif"/>
                <a:cs typeface="Microsoft Sans Serif"/>
              </a:rPr>
              <a:t> </a:t>
            </a:r>
            <a:r>
              <a:rPr lang="en-US" sz="2000" spc="-70" dirty="0">
                <a:solidFill>
                  <a:srgbClr val="292929"/>
                </a:solidFill>
                <a:latin typeface="Microsoft Sans Serif"/>
                <a:cs typeface="Microsoft Sans Serif"/>
              </a:rPr>
              <a:t>successful</a:t>
            </a:r>
            <a:r>
              <a:rPr lang="en-US" sz="2000" spc="75"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landing,</a:t>
            </a:r>
            <a:r>
              <a:rPr lang="en-US" sz="2000" spc="70" dirty="0">
                <a:solidFill>
                  <a:srgbClr val="292929"/>
                </a:solidFill>
                <a:latin typeface="Microsoft Sans Serif"/>
                <a:cs typeface="Microsoft Sans Serif"/>
              </a:rPr>
              <a:t> </a:t>
            </a:r>
            <a:r>
              <a:rPr lang="en-US" sz="2000" spc="-55" dirty="0">
                <a:solidFill>
                  <a:srgbClr val="292929"/>
                </a:solidFill>
                <a:latin typeface="Microsoft Sans Serif"/>
                <a:cs typeface="Microsoft Sans Serif"/>
              </a:rPr>
              <a:t>and</a:t>
            </a:r>
            <a:r>
              <a:rPr lang="en-US" sz="2000" spc="65" dirty="0">
                <a:solidFill>
                  <a:srgbClr val="292929"/>
                </a:solidFill>
                <a:latin typeface="Microsoft Sans Serif"/>
                <a:cs typeface="Microsoft Sans Serif"/>
              </a:rPr>
              <a:t> </a:t>
            </a:r>
            <a:r>
              <a:rPr lang="en-US" sz="2000" spc="70" dirty="0">
                <a:solidFill>
                  <a:srgbClr val="292929"/>
                </a:solidFill>
                <a:latin typeface="Microsoft Sans Serif"/>
                <a:cs typeface="Microsoft Sans Serif"/>
              </a:rPr>
              <a:t>0</a:t>
            </a:r>
            <a:r>
              <a:rPr lang="en-US" sz="2000" spc="55" dirty="0">
                <a:solidFill>
                  <a:srgbClr val="292929"/>
                </a:solidFill>
                <a:latin typeface="Microsoft Sans Serif"/>
                <a:cs typeface="Microsoft Sans Serif"/>
              </a:rPr>
              <a:t> </a:t>
            </a:r>
            <a:r>
              <a:rPr lang="en-US" sz="2000" dirty="0">
                <a:solidFill>
                  <a:srgbClr val="292929"/>
                </a:solidFill>
                <a:latin typeface="Microsoft Sans Serif"/>
                <a:cs typeface="Microsoft Sans Serif"/>
              </a:rPr>
              <a:t>for</a:t>
            </a:r>
            <a:r>
              <a:rPr lang="en-US" sz="2000" spc="80"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failed</a:t>
            </a:r>
            <a:r>
              <a:rPr lang="en-US" sz="2000" spc="75"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landing.</a:t>
            </a:r>
            <a:endParaRPr lang="en-US" sz="2000" dirty="0">
              <a:latin typeface="Microsoft Sans Serif"/>
              <a:cs typeface="Microsoft Sans Serif"/>
            </a:endParaRPr>
          </a:p>
          <a:p>
            <a:pPr marL="241300" marR="59690" indent="-228600">
              <a:lnSpc>
                <a:spcPts val="1730"/>
              </a:lnSpc>
              <a:spcBef>
                <a:spcPts val="990"/>
              </a:spcBef>
              <a:buFont typeface="Wingdings"/>
              <a:buChar char=""/>
              <a:tabLst>
                <a:tab pos="241300" algn="l"/>
              </a:tabLst>
            </a:pPr>
            <a:r>
              <a:rPr lang="en-US" sz="2000" spc="-75" dirty="0">
                <a:solidFill>
                  <a:srgbClr val="292929"/>
                </a:solidFill>
                <a:latin typeface="Microsoft Sans Serif"/>
                <a:cs typeface="Microsoft Sans Serif"/>
              </a:rPr>
              <a:t>Create</a:t>
            </a:r>
            <a:r>
              <a:rPr lang="en-US" sz="2000" spc="55" dirty="0">
                <a:solidFill>
                  <a:srgbClr val="292929"/>
                </a:solidFill>
                <a:latin typeface="Microsoft Sans Serif"/>
                <a:cs typeface="Microsoft Sans Serif"/>
              </a:rPr>
              <a:t> </a:t>
            </a:r>
            <a:r>
              <a:rPr lang="en-US" sz="2000" spc="-110" dirty="0">
                <a:solidFill>
                  <a:srgbClr val="292929"/>
                </a:solidFill>
                <a:latin typeface="Microsoft Sans Serif"/>
                <a:cs typeface="Microsoft Sans Serif"/>
              </a:rPr>
              <a:t>a</a:t>
            </a:r>
            <a:r>
              <a:rPr lang="en-US" sz="2000" spc="70" dirty="0">
                <a:solidFill>
                  <a:srgbClr val="292929"/>
                </a:solidFill>
                <a:latin typeface="Microsoft Sans Serif"/>
                <a:cs typeface="Microsoft Sans Serif"/>
              </a:rPr>
              <a:t> </a:t>
            </a:r>
            <a:r>
              <a:rPr lang="en-US" sz="2000" spc="-60" dirty="0">
                <a:solidFill>
                  <a:srgbClr val="292929"/>
                </a:solidFill>
                <a:latin typeface="Microsoft Sans Serif"/>
                <a:cs typeface="Microsoft Sans Serif"/>
              </a:rPr>
              <a:t>new</a:t>
            </a:r>
            <a:r>
              <a:rPr lang="en-US" sz="2000" spc="60" dirty="0">
                <a:solidFill>
                  <a:srgbClr val="292929"/>
                </a:solidFill>
                <a:latin typeface="Microsoft Sans Serif"/>
                <a:cs typeface="Microsoft Sans Serif"/>
              </a:rPr>
              <a:t> </a:t>
            </a:r>
            <a:r>
              <a:rPr lang="en-US" sz="2000" spc="-50" dirty="0">
                <a:solidFill>
                  <a:srgbClr val="292929"/>
                </a:solidFill>
                <a:latin typeface="Microsoft Sans Serif"/>
                <a:cs typeface="Microsoft Sans Serif"/>
              </a:rPr>
              <a:t>column</a:t>
            </a:r>
            <a:r>
              <a:rPr lang="en-US" sz="2000" spc="85" dirty="0">
                <a:solidFill>
                  <a:srgbClr val="292929"/>
                </a:solidFill>
                <a:latin typeface="Microsoft Sans Serif"/>
                <a:cs typeface="Microsoft Sans Serif"/>
              </a:rPr>
              <a:t> </a:t>
            </a:r>
            <a:r>
              <a:rPr lang="en-US" sz="2000" spc="-10" dirty="0">
                <a:solidFill>
                  <a:srgbClr val="292929"/>
                </a:solidFill>
                <a:latin typeface="Microsoft Sans Serif"/>
                <a:cs typeface="Microsoft Sans Serif"/>
              </a:rPr>
              <a:t>of</a:t>
            </a:r>
            <a:r>
              <a:rPr lang="en-US" sz="2000" spc="75" dirty="0">
                <a:solidFill>
                  <a:srgbClr val="292929"/>
                </a:solidFill>
                <a:latin typeface="Microsoft Sans Serif"/>
                <a:cs typeface="Microsoft Sans Serif"/>
              </a:rPr>
              <a:t> </a:t>
            </a:r>
            <a:r>
              <a:rPr lang="en-US" sz="2000" spc="-50" dirty="0" err="1">
                <a:solidFill>
                  <a:srgbClr val="292929"/>
                </a:solidFill>
                <a:latin typeface="Microsoft Sans Serif"/>
                <a:cs typeface="Microsoft Sans Serif"/>
              </a:rPr>
              <a:t>dataframe</a:t>
            </a:r>
            <a:r>
              <a:rPr lang="en-US" sz="2000" spc="95" dirty="0">
                <a:solidFill>
                  <a:srgbClr val="292929"/>
                </a:solidFill>
                <a:latin typeface="Microsoft Sans Serif"/>
                <a:cs typeface="Microsoft Sans Serif"/>
              </a:rPr>
              <a:t> </a:t>
            </a:r>
            <a:r>
              <a:rPr lang="en-US" sz="2000" spc="-65" dirty="0">
                <a:solidFill>
                  <a:srgbClr val="292929"/>
                </a:solidFill>
                <a:latin typeface="Microsoft Sans Serif"/>
                <a:cs typeface="Microsoft Sans Serif"/>
              </a:rPr>
              <a:t>named</a:t>
            </a:r>
            <a:r>
              <a:rPr lang="en-US" sz="2000" spc="70" dirty="0">
                <a:solidFill>
                  <a:srgbClr val="292929"/>
                </a:solidFill>
                <a:latin typeface="Microsoft Sans Serif"/>
                <a:cs typeface="Microsoft Sans Serif"/>
              </a:rPr>
              <a:t> </a:t>
            </a:r>
            <a:r>
              <a:rPr lang="en-US" sz="2000" spc="-85" dirty="0">
                <a:solidFill>
                  <a:srgbClr val="292929"/>
                </a:solidFill>
                <a:latin typeface="Microsoft Sans Serif"/>
                <a:cs typeface="Microsoft Sans Serif"/>
              </a:rPr>
              <a:t>class</a:t>
            </a:r>
            <a:r>
              <a:rPr lang="en-US" sz="2000" spc="75" dirty="0">
                <a:solidFill>
                  <a:srgbClr val="292929"/>
                </a:solidFill>
                <a:latin typeface="Microsoft Sans Serif"/>
                <a:cs typeface="Microsoft Sans Serif"/>
              </a:rPr>
              <a:t> </a:t>
            </a:r>
            <a:r>
              <a:rPr lang="en-US" sz="2000" spc="-55" dirty="0">
                <a:solidFill>
                  <a:srgbClr val="292929"/>
                </a:solidFill>
                <a:latin typeface="Microsoft Sans Serif"/>
                <a:cs typeface="Microsoft Sans Serif"/>
              </a:rPr>
              <a:t>and</a:t>
            </a:r>
            <a:r>
              <a:rPr lang="en-US" sz="2000" spc="70" dirty="0">
                <a:solidFill>
                  <a:srgbClr val="292929"/>
                </a:solidFill>
                <a:latin typeface="Microsoft Sans Serif"/>
                <a:cs typeface="Microsoft Sans Serif"/>
              </a:rPr>
              <a:t> </a:t>
            </a:r>
            <a:r>
              <a:rPr lang="en-US" sz="2000" spc="-95" dirty="0">
                <a:solidFill>
                  <a:srgbClr val="292929"/>
                </a:solidFill>
                <a:latin typeface="Microsoft Sans Serif"/>
                <a:cs typeface="Microsoft Sans Serif"/>
              </a:rPr>
              <a:t>save </a:t>
            </a:r>
            <a:r>
              <a:rPr lang="en-US" sz="2000" spc="-409" dirty="0">
                <a:solidFill>
                  <a:srgbClr val="292929"/>
                </a:solidFill>
                <a:latin typeface="Microsoft Sans Serif"/>
                <a:cs typeface="Microsoft Sans Serif"/>
              </a:rPr>
              <a:t> </a:t>
            </a:r>
            <a:r>
              <a:rPr lang="en-US" sz="2000" spc="-25" dirty="0">
                <a:solidFill>
                  <a:srgbClr val="292929"/>
                </a:solidFill>
                <a:latin typeface="Microsoft Sans Serif"/>
                <a:cs typeface="Microsoft Sans Serif"/>
              </a:rPr>
              <a:t>the</a:t>
            </a:r>
            <a:r>
              <a:rPr lang="en-US" sz="2000" spc="55" dirty="0">
                <a:solidFill>
                  <a:srgbClr val="292929"/>
                </a:solidFill>
                <a:latin typeface="Microsoft Sans Serif"/>
                <a:cs typeface="Microsoft Sans Serif"/>
              </a:rPr>
              <a:t> </a:t>
            </a:r>
            <a:r>
              <a:rPr lang="en-US" sz="2000" spc="-30" dirty="0">
                <a:solidFill>
                  <a:srgbClr val="292929"/>
                </a:solidFill>
                <a:latin typeface="Microsoft Sans Serif"/>
                <a:cs typeface="Microsoft Sans Serif"/>
              </a:rPr>
              <a:t>file.</a:t>
            </a:r>
            <a:endParaRPr lang="en-US" sz="2000" dirty="0">
              <a:latin typeface="Microsoft Sans Serif"/>
              <a:cs typeface="Microsoft Sans Serif"/>
            </a:endParaRPr>
          </a:p>
          <a:p>
            <a:pPr marL="241300" marR="5080" indent="-228600">
              <a:lnSpc>
                <a:spcPct val="90000"/>
              </a:lnSpc>
              <a:spcBef>
                <a:spcPts val="960"/>
              </a:spcBef>
              <a:buFont typeface="Arial"/>
              <a:buChar char="•"/>
              <a:tabLst>
                <a:tab pos="240665" algn="l"/>
                <a:tab pos="241300" algn="l"/>
              </a:tabLst>
            </a:pPr>
            <a:r>
              <a:rPr lang="en-US" sz="2000" spc="-65" dirty="0">
                <a:solidFill>
                  <a:srgbClr val="292929"/>
                </a:solidFill>
                <a:latin typeface="Microsoft Sans Serif"/>
                <a:cs typeface="Microsoft Sans Serif"/>
              </a:rPr>
              <a:t>Git</a:t>
            </a:r>
            <a:r>
              <a:rPr lang="en-US" sz="2000" spc="-114" dirty="0">
                <a:solidFill>
                  <a:srgbClr val="292929"/>
                </a:solidFill>
                <a:latin typeface="Microsoft Sans Serif"/>
                <a:cs typeface="Microsoft Sans Serif"/>
              </a:rPr>
              <a:t>H</a:t>
            </a:r>
            <a:r>
              <a:rPr lang="en-US" sz="2000" spc="-20" dirty="0">
                <a:solidFill>
                  <a:srgbClr val="292929"/>
                </a:solidFill>
                <a:latin typeface="Microsoft Sans Serif"/>
                <a:cs typeface="Microsoft Sans Serif"/>
              </a:rPr>
              <a:t>ub</a:t>
            </a:r>
            <a:r>
              <a:rPr lang="en-US" sz="2000" spc="65" dirty="0">
                <a:solidFill>
                  <a:srgbClr val="292929"/>
                </a:solidFill>
                <a:latin typeface="Microsoft Sans Serif"/>
                <a:cs typeface="Microsoft Sans Serif"/>
              </a:rPr>
              <a:t> </a:t>
            </a:r>
            <a:r>
              <a:rPr lang="en-US" sz="2000" spc="-190" dirty="0">
                <a:solidFill>
                  <a:srgbClr val="292929"/>
                </a:solidFill>
                <a:latin typeface="Microsoft Sans Serif"/>
                <a:cs typeface="Microsoft Sans Serif"/>
              </a:rPr>
              <a:t>URL</a:t>
            </a:r>
            <a:r>
              <a:rPr lang="en-US" sz="2000" spc="60" dirty="0">
                <a:solidFill>
                  <a:srgbClr val="292929"/>
                </a:solidFill>
                <a:latin typeface="Microsoft Sans Serif"/>
                <a:cs typeface="Microsoft Sans Serif"/>
              </a:rPr>
              <a:t> </a:t>
            </a:r>
            <a:r>
              <a:rPr lang="en-US" sz="2000" spc="-10" dirty="0">
                <a:solidFill>
                  <a:srgbClr val="292929"/>
                </a:solidFill>
                <a:latin typeface="Microsoft Sans Serif"/>
                <a:cs typeface="Microsoft Sans Serif"/>
              </a:rPr>
              <a:t>lin</a:t>
            </a:r>
            <a:r>
              <a:rPr lang="en-US" sz="2000" spc="-5" dirty="0">
                <a:solidFill>
                  <a:srgbClr val="292929"/>
                </a:solidFill>
                <a:latin typeface="Microsoft Sans Serif"/>
                <a:cs typeface="Microsoft Sans Serif"/>
              </a:rPr>
              <a:t>k</a:t>
            </a:r>
            <a:r>
              <a:rPr lang="en-US" sz="2000" spc="-90" dirty="0">
                <a:solidFill>
                  <a:srgbClr val="292929"/>
                </a:solidFill>
                <a:latin typeface="Microsoft Sans Serif"/>
                <a:cs typeface="Microsoft Sans Serif"/>
              </a:rPr>
              <a:t>: </a:t>
            </a:r>
            <a:r>
              <a:rPr lang="en-US" sz="2000" spc="-90" dirty="0">
                <a:solidFill>
                  <a:srgbClr val="292929"/>
                </a:solidFill>
                <a:latin typeface="Microsoft Sans Serif"/>
                <a:cs typeface="Microsoft Sans Serif"/>
                <a:hlinkClick r:id="rId3"/>
              </a:rPr>
              <a:t>https://github.com/atkinxx/spaceY/blob/main/EDA.ipynb</a:t>
            </a:r>
            <a:endParaRPr lang="en-US" sz="2000" dirty="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7" name="object 4">
            <a:extLst>
              <a:ext uri="{FF2B5EF4-FFF2-40B4-BE49-F238E27FC236}">
                <a16:creationId xmlns:a16="http://schemas.microsoft.com/office/drawing/2014/main" id="{688CF394-C64A-4FBB-BAA7-846962D76FA8}"/>
              </a:ext>
            </a:extLst>
          </p:cNvPr>
          <p:cNvGrpSpPr/>
          <p:nvPr/>
        </p:nvGrpSpPr>
        <p:grpSpPr>
          <a:xfrm>
            <a:off x="5054472" y="1514920"/>
            <a:ext cx="5486400" cy="4354068"/>
            <a:chOff x="6632447" y="1481327"/>
            <a:chExt cx="4789932" cy="4354068"/>
          </a:xfrm>
        </p:grpSpPr>
        <p:sp>
          <p:nvSpPr>
            <p:cNvPr id="9" name="object 5">
              <a:extLst>
                <a:ext uri="{FF2B5EF4-FFF2-40B4-BE49-F238E27FC236}">
                  <a16:creationId xmlns:a16="http://schemas.microsoft.com/office/drawing/2014/main" id="{804A9930-91F3-4589-A1E2-E5A122455338}"/>
                </a:ext>
              </a:extLst>
            </p:cNvPr>
            <p:cNvSpPr/>
            <p:nvPr/>
          </p:nvSpPr>
          <p:spPr>
            <a:xfrm>
              <a:off x="6632447" y="1481327"/>
              <a:ext cx="4653280" cy="4236720"/>
            </a:xfrm>
            <a:custGeom>
              <a:avLst/>
              <a:gdLst/>
              <a:ahLst/>
              <a:cxnLst/>
              <a:rect l="l" t="t" r="r" b="b"/>
              <a:pathLst>
                <a:path w="4653280" h="4236720">
                  <a:moveTo>
                    <a:pt x="0" y="4236720"/>
                  </a:moveTo>
                  <a:lnTo>
                    <a:pt x="4652772" y="4236720"/>
                  </a:lnTo>
                  <a:lnTo>
                    <a:pt x="4652772" y="0"/>
                  </a:lnTo>
                  <a:lnTo>
                    <a:pt x="0" y="0"/>
                  </a:lnTo>
                  <a:lnTo>
                    <a:pt x="0" y="4236720"/>
                  </a:lnTo>
                  <a:close/>
                </a:path>
              </a:pathLst>
            </a:custGeom>
            <a:ln w="9525">
              <a:solidFill>
                <a:srgbClr val="0A48CA"/>
              </a:solidFill>
              <a:prstDash val="sys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ysClr val="windowText" lastClr="000000"/>
                </a:solidFill>
                <a:effectLst/>
                <a:uLnTx/>
                <a:uFillTx/>
                <a:latin typeface="Calibri"/>
                <a:ea typeface="+mn-ea"/>
                <a:cs typeface="+mn-cs"/>
              </a:endParaRPr>
            </a:p>
          </p:txBody>
        </p:sp>
        <p:pic>
          <p:nvPicPr>
            <p:cNvPr id="10" name="object 6">
              <a:extLst>
                <a:ext uri="{FF2B5EF4-FFF2-40B4-BE49-F238E27FC236}">
                  <a16:creationId xmlns:a16="http://schemas.microsoft.com/office/drawing/2014/main" id="{C3B06E1B-70F0-4E0E-BF9D-2768140ECEF0}"/>
                </a:ext>
              </a:extLst>
            </p:cNvPr>
            <p:cNvPicPr/>
            <p:nvPr/>
          </p:nvPicPr>
          <p:blipFill>
            <a:blip r:embed="rId4" cstate="print"/>
            <a:stretch>
              <a:fillRect/>
            </a:stretch>
          </p:blipFill>
          <p:spPr>
            <a:xfrm>
              <a:off x="6632447" y="1481327"/>
              <a:ext cx="4789932" cy="4354068"/>
            </a:xfrm>
            <a:prstGeom prst="rect">
              <a:avLst/>
            </a:prstGeom>
          </p:spPr>
        </p:pic>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1600" dirty="0"/>
              <a:t>Plot </a:t>
            </a:r>
            <a:r>
              <a:rPr lang="en-US" sz="1600" dirty="0" err="1"/>
              <a:t>Flightnumber</a:t>
            </a:r>
            <a:r>
              <a:rPr lang="en-US" sz="1600" dirty="0"/>
              <a:t> vs </a:t>
            </a:r>
            <a:r>
              <a:rPr lang="en-US" sz="1600" dirty="0" err="1"/>
              <a:t>Payloadmass</a:t>
            </a:r>
            <a:r>
              <a:rPr lang="en-US" sz="1600" dirty="0"/>
              <a:t> using scatter. </a:t>
            </a:r>
          </a:p>
          <a:p>
            <a:pPr marL="0" indent="0">
              <a:lnSpc>
                <a:spcPct val="100000"/>
              </a:lnSpc>
              <a:spcBef>
                <a:spcPts val="1400"/>
              </a:spcBef>
              <a:buNone/>
            </a:pPr>
            <a:r>
              <a:rPr lang="en-US" sz="1600" dirty="0"/>
              <a:t>• Plot </a:t>
            </a:r>
            <a:r>
              <a:rPr lang="en-US" sz="1600" dirty="0" err="1"/>
              <a:t>Flightnumber</a:t>
            </a:r>
            <a:r>
              <a:rPr lang="en-US" sz="1600" dirty="0"/>
              <a:t> vs </a:t>
            </a:r>
            <a:r>
              <a:rPr lang="en-US" sz="1600" dirty="0" err="1"/>
              <a:t>Launchsite</a:t>
            </a:r>
            <a:r>
              <a:rPr lang="en-US" sz="1600" dirty="0"/>
              <a:t> using scatter. </a:t>
            </a:r>
          </a:p>
          <a:p>
            <a:pPr marL="0" indent="0">
              <a:lnSpc>
                <a:spcPct val="100000"/>
              </a:lnSpc>
              <a:spcBef>
                <a:spcPts val="1400"/>
              </a:spcBef>
              <a:buNone/>
            </a:pPr>
            <a:r>
              <a:rPr lang="en-US" sz="1600" dirty="0"/>
              <a:t>• Plot </a:t>
            </a:r>
            <a:r>
              <a:rPr lang="en-US" sz="1600" dirty="0" err="1"/>
              <a:t>Payloadmass</a:t>
            </a:r>
            <a:r>
              <a:rPr lang="en-US" sz="1600" dirty="0"/>
              <a:t> vs </a:t>
            </a:r>
            <a:r>
              <a:rPr lang="en-US" sz="1600" dirty="0" err="1"/>
              <a:t>Launchsite</a:t>
            </a:r>
            <a:r>
              <a:rPr lang="en-US" sz="1600" dirty="0"/>
              <a:t> using scatter. </a:t>
            </a:r>
          </a:p>
          <a:p>
            <a:pPr marL="0" indent="0">
              <a:lnSpc>
                <a:spcPct val="100000"/>
              </a:lnSpc>
              <a:spcBef>
                <a:spcPts val="1400"/>
              </a:spcBef>
              <a:buNone/>
            </a:pPr>
            <a:r>
              <a:rPr lang="en-US" sz="1600" dirty="0"/>
              <a:t>• Plot Orbit mean vs Class using bar chart. </a:t>
            </a:r>
          </a:p>
          <a:p>
            <a:pPr marL="0" indent="0">
              <a:lnSpc>
                <a:spcPct val="100000"/>
              </a:lnSpc>
              <a:spcBef>
                <a:spcPts val="1400"/>
              </a:spcBef>
              <a:buNone/>
            </a:pPr>
            <a:r>
              <a:rPr lang="en-US" sz="1600" dirty="0"/>
              <a:t>• Plot </a:t>
            </a:r>
            <a:r>
              <a:rPr lang="en-US" sz="1600" dirty="0" err="1"/>
              <a:t>Flightnumber</a:t>
            </a:r>
            <a:r>
              <a:rPr lang="en-US" sz="1600" dirty="0"/>
              <a:t> vs Orbit, and </a:t>
            </a:r>
            <a:r>
              <a:rPr lang="en-US" sz="1600" dirty="0" err="1"/>
              <a:t>Payloadmass</a:t>
            </a:r>
            <a:r>
              <a:rPr lang="en-US" sz="1600" dirty="0"/>
              <a:t> vs Orbit using scatter plot. </a:t>
            </a:r>
          </a:p>
          <a:p>
            <a:pPr marL="0" indent="0">
              <a:lnSpc>
                <a:spcPct val="100000"/>
              </a:lnSpc>
              <a:spcBef>
                <a:spcPts val="1400"/>
              </a:spcBef>
              <a:buNone/>
            </a:pPr>
            <a:r>
              <a:rPr lang="en-US" sz="1600" dirty="0"/>
              <a:t>• Plot Year mean vs Class using line plot. </a:t>
            </a:r>
          </a:p>
          <a:p>
            <a:pPr marL="0" indent="0">
              <a:lnSpc>
                <a:spcPct val="100000"/>
              </a:lnSpc>
              <a:spcBef>
                <a:spcPts val="1400"/>
              </a:spcBef>
              <a:buNone/>
            </a:pPr>
            <a:r>
              <a:rPr lang="en-US" sz="1600" dirty="0"/>
              <a:t>• GitHub URL link: </a:t>
            </a:r>
            <a:r>
              <a:rPr lang="en-US" sz="1600" dirty="0">
                <a:hlinkClick r:id="rId3"/>
              </a:rPr>
              <a:t>https://github.com/atkinxx/spaceY/blob/main/EDA%20WITH%20MATPLOT.ipynb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object 6">
            <a:extLst>
              <a:ext uri="{FF2B5EF4-FFF2-40B4-BE49-F238E27FC236}">
                <a16:creationId xmlns:a16="http://schemas.microsoft.com/office/drawing/2014/main" id="{95326CF1-4D88-4A73-A681-B70F2DFFB4BD}"/>
              </a:ext>
            </a:extLst>
          </p:cNvPr>
          <p:cNvPicPr/>
          <p:nvPr/>
        </p:nvPicPr>
        <p:blipFill>
          <a:blip r:embed="rId4" cstate="print"/>
          <a:stretch>
            <a:fillRect/>
          </a:stretch>
        </p:blipFill>
        <p:spPr>
          <a:xfrm>
            <a:off x="6706382" y="1537140"/>
            <a:ext cx="4047909" cy="231012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640013"/>
            <a:ext cx="9745663" cy="4351337"/>
          </a:xfrm>
          <a:prstGeom prst="rect">
            <a:avLst/>
          </a:prstGeom>
        </p:spPr>
        <p:txBody>
          <a:bodyPr lIns="91440" tIns="45720" rIns="91440" bIns="45720" anchor="t"/>
          <a:lstStyle/>
          <a:p>
            <a:pPr>
              <a:lnSpc>
                <a:spcPct val="100000"/>
              </a:lnSpc>
              <a:spcBef>
                <a:spcPts val="1400"/>
              </a:spcBef>
            </a:pPr>
            <a:r>
              <a:rPr lang="en-US" sz="1600" dirty="0"/>
              <a:t>Load csv data into db2 database. </a:t>
            </a:r>
          </a:p>
          <a:p>
            <a:pPr marL="0" indent="0">
              <a:lnSpc>
                <a:spcPct val="100000"/>
              </a:lnSpc>
              <a:spcBef>
                <a:spcPts val="1400"/>
              </a:spcBef>
              <a:buNone/>
            </a:pPr>
            <a:r>
              <a:rPr lang="en-US" sz="1600" dirty="0"/>
              <a:t>• Connect database with notebook and execute SQL magic queries. </a:t>
            </a:r>
          </a:p>
          <a:p>
            <a:pPr marL="0" indent="0">
              <a:lnSpc>
                <a:spcPct val="100000"/>
              </a:lnSpc>
              <a:spcBef>
                <a:spcPts val="1400"/>
              </a:spcBef>
              <a:buNone/>
            </a:pPr>
            <a:r>
              <a:rPr lang="en-US" sz="1600" dirty="0"/>
              <a:t>• Select unique launch sites, total and average payload per launch. </a:t>
            </a:r>
          </a:p>
          <a:p>
            <a:pPr marL="0" indent="0">
              <a:lnSpc>
                <a:spcPct val="100000"/>
              </a:lnSpc>
              <a:spcBef>
                <a:spcPts val="1400"/>
              </a:spcBef>
              <a:buNone/>
            </a:pPr>
            <a:r>
              <a:rPr lang="en-US" sz="1600" dirty="0"/>
              <a:t>• Select successful ground landing outcome. </a:t>
            </a:r>
          </a:p>
          <a:p>
            <a:pPr marL="0" indent="0">
              <a:lnSpc>
                <a:spcPct val="100000"/>
              </a:lnSpc>
              <a:spcBef>
                <a:spcPts val="1400"/>
              </a:spcBef>
              <a:buNone/>
            </a:pPr>
            <a:r>
              <a:rPr lang="en-US" sz="1600" dirty="0"/>
              <a:t>• Select payload between 4000 and 6000 in drone ship landing. </a:t>
            </a:r>
          </a:p>
          <a:p>
            <a:pPr marL="0" indent="0">
              <a:lnSpc>
                <a:spcPct val="100000"/>
              </a:lnSpc>
              <a:spcBef>
                <a:spcPts val="1400"/>
              </a:spcBef>
              <a:buNone/>
            </a:pPr>
            <a:r>
              <a:rPr lang="en-US" sz="1600" dirty="0"/>
              <a:t>• Select booster version carrying maximum payload into space. </a:t>
            </a:r>
          </a:p>
          <a:p>
            <a:pPr marL="0" indent="0">
              <a:lnSpc>
                <a:spcPct val="100000"/>
              </a:lnSpc>
              <a:spcBef>
                <a:spcPts val="1400"/>
              </a:spcBef>
              <a:buNone/>
            </a:pPr>
            <a:r>
              <a:rPr lang="en-US" sz="1600" dirty="0"/>
              <a:t>• Count total landing outcomes between year 2010 to 2017. </a:t>
            </a:r>
          </a:p>
          <a:p>
            <a:pPr marL="0" indent="0">
              <a:lnSpc>
                <a:spcPct val="100000"/>
              </a:lnSpc>
              <a:spcBef>
                <a:spcPts val="1400"/>
              </a:spcBef>
              <a:buNone/>
            </a:pPr>
            <a:r>
              <a:rPr lang="en-US" sz="1600" dirty="0"/>
              <a:t>• GitHub URL link: </a:t>
            </a:r>
            <a:r>
              <a:rPr lang="en-US" sz="1600" dirty="0">
                <a:hlinkClick r:id="rId3"/>
              </a:rPr>
              <a:t>https://github.com/atkinxx/spaceY/blob/main/EDA%20with%20%20SQL.ipynb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object 2">
            <a:extLst>
              <a:ext uri="{FF2B5EF4-FFF2-40B4-BE49-F238E27FC236}">
                <a16:creationId xmlns:a16="http://schemas.microsoft.com/office/drawing/2014/main" id="{899CCDC4-708B-4D6A-B289-7F88823946CE}"/>
              </a:ext>
            </a:extLst>
          </p:cNvPr>
          <p:cNvPicPr/>
          <p:nvPr/>
        </p:nvPicPr>
        <p:blipFill>
          <a:blip r:embed="rId4" cstate="print"/>
          <a:stretch>
            <a:fillRect/>
          </a:stretch>
        </p:blipFill>
        <p:spPr>
          <a:xfrm>
            <a:off x="6885936" y="1497779"/>
            <a:ext cx="4094484" cy="403815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3617913"/>
            <a:ext cx="10515600" cy="4351337"/>
          </a:xfrm>
          <a:prstGeom prst="rect">
            <a:avLst/>
          </a:prstGeom>
        </p:spPr>
        <p:txBody>
          <a:bodyPr>
            <a:normAutofit/>
          </a:bodyPr>
          <a:lstStyle/>
          <a:p>
            <a:pPr>
              <a:lnSpc>
                <a:spcPct val="100000"/>
              </a:lnSpc>
              <a:spcBef>
                <a:spcPts val="1400"/>
              </a:spcBef>
            </a:pPr>
            <a:r>
              <a:rPr lang="en-US" sz="1600" dirty="0"/>
              <a:t>Marks all launch sites on global map. </a:t>
            </a:r>
          </a:p>
          <a:p>
            <a:pPr marL="0" indent="0">
              <a:lnSpc>
                <a:spcPct val="100000"/>
              </a:lnSpc>
              <a:spcBef>
                <a:spcPts val="1400"/>
              </a:spcBef>
              <a:buNone/>
            </a:pPr>
            <a:r>
              <a:rPr lang="en-US" sz="1600" dirty="0"/>
              <a:t>• Display success vs failure launches per each launch site on map. </a:t>
            </a:r>
          </a:p>
          <a:p>
            <a:pPr marL="0" indent="0">
              <a:lnSpc>
                <a:spcPct val="100000"/>
              </a:lnSpc>
              <a:spcBef>
                <a:spcPts val="1400"/>
              </a:spcBef>
              <a:buNone/>
            </a:pPr>
            <a:r>
              <a:rPr lang="en-US" sz="1600" dirty="0"/>
              <a:t>• Calculate distances between launch site to its closer proximity. </a:t>
            </a:r>
          </a:p>
          <a:p>
            <a:pPr marL="0" indent="0">
              <a:lnSpc>
                <a:spcPct val="100000"/>
              </a:lnSpc>
              <a:spcBef>
                <a:spcPts val="1400"/>
              </a:spcBef>
              <a:buNone/>
            </a:pPr>
            <a:r>
              <a:rPr lang="en-US" sz="1600" dirty="0"/>
              <a:t>• Add mouse position to display the coordinates. </a:t>
            </a:r>
          </a:p>
          <a:p>
            <a:pPr marL="0" indent="0">
              <a:lnSpc>
                <a:spcPct val="100000"/>
              </a:lnSpc>
              <a:spcBef>
                <a:spcPts val="1400"/>
              </a:spcBef>
              <a:buNone/>
            </a:pPr>
            <a:r>
              <a:rPr lang="en-US" sz="1600" dirty="0"/>
              <a:t>• GitHub URL link: </a:t>
            </a:r>
            <a:r>
              <a:rPr lang="en-US" sz="1600" dirty="0">
                <a:hlinkClick r:id="rId3"/>
              </a:rPr>
              <a:t>https://github.com/atkinxx/spaceY/blob/main/Dashboard%20with%20Folium.ipynb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object 9">
            <a:extLst>
              <a:ext uri="{FF2B5EF4-FFF2-40B4-BE49-F238E27FC236}">
                <a16:creationId xmlns:a16="http://schemas.microsoft.com/office/drawing/2014/main" id="{BF1665AC-B164-4DA9-8A0C-155F41F9540C}"/>
              </a:ext>
            </a:extLst>
          </p:cNvPr>
          <p:cNvPicPr/>
          <p:nvPr/>
        </p:nvPicPr>
        <p:blipFill>
          <a:blip r:embed="rId4" cstate="print"/>
          <a:stretch>
            <a:fillRect/>
          </a:stretch>
        </p:blipFill>
        <p:spPr>
          <a:xfrm>
            <a:off x="6096000" y="1895271"/>
            <a:ext cx="4552950" cy="321725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4B22-EA2C-470D-8BBB-3F48AF6E003B}"/>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5134292" cy="3811588"/>
          </a:xfrm>
          <a:prstGeom prst="rect">
            <a:avLst/>
          </a:prstGeom>
        </p:spPr>
        <p:txBody>
          <a:bodyPr vert="horz" lIns="91440" tIns="45720" rIns="91440" bIns="45720" rtlCol="0" anchor="t">
            <a:normAutofit fontScale="77500" lnSpcReduction="20000"/>
          </a:bodyPr>
          <a:lstStyle/>
          <a:p>
            <a:pPr marL="0" indent="0">
              <a:buNone/>
            </a:pPr>
            <a:r>
              <a:rPr lang="en-US" sz="2000" dirty="0"/>
              <a:t>➢ Add title of dashboard, dropdown containing list of launch sites. </a:t>
            </a:r>
          </a:p>
          <a:p>
            <a:pPr marL="0" indent="0">
              <a:buNone/>
            </a:pPr>
            <a:r>
              <a:rPr lang="en-US" sz="2000" dirty="0"/>
              <a:t>➢ Add callback function for dropdown to display pie chart if all sites or specific launch site is selected. </a:t>
            </a:r>
          </a:p>
          <a:p>
            <a:pPr marL="0" indent="0">
              <a:buNone/>
            </a:pPr>
            <a:r>
              <a:rPr lang="en-US" sz="2000" dirty="0"/>
              <a:t>➢ Calculate percentage of successful launches of all sites or each site based on dropdown input value. </a:t>
            </a:r>
          </a:p>
          <a:p>
            <a:pPr marL="0" indent="0">
              <a:buNone/>
            </a:pPr>
            <a:r>
              <a:rPr lang="en-US" sz="2000" dirty="0"/>
              <a:t>➢ Add range-slider callbacks function to display scatter plot output if all sites, specific site is selected, or when specific range-slider is pick. </a:t>
            </a:r>
          </a:p>
          <a:p>
            <a:pPr marL="0" indent="0">
              <a:buNone/>
            </a:pPr>
            <a:r>
              <a:rPr lang="en-US" sz="2000" dirty="0"/>
              <a:t>➢ Calculate scatter output based on the range-slider and dropdown inputs of selected site. </a:t>
            </a:r>
          </a:p>
          <a:p>
            <a:pPr marL="0" indent="0">
              <a:buNone/>
            </a:pPr>
            <a:r>
              <a:rPr lang="en-US" sz="2000" dirty="0"/>
              <a:t>• GitHub URL link for basic dashboard app: </a:t>
            </a:r>
            <a:r>
              <a:rPr lang="en-US" sz="2000" dirty="0">
                <a:hlinkClick r:id="rId3"/>
              </a:rPr>
              <a:t>https://github.com/atkinxx/spaceY/blob/main/spacex_dash_app.py </a:t>
            </a:r>
            <a:endParaRPr lang="en-US" sz="20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 name="object 5">
            <a:extLst>
              <a:ext uri="{FF2B5EF4-FFF2-40B4-BE49-F238E27FC236}">
                <a16:creationId xmlns:a16="http://schemas.microsoft.com/office/drawing/2014/main" id="{8EA09C07-9A6A-4D33-9DA0-5DC7CD827D54}"/>
              </a:ext>
            </a:extLst>
          </p:cNvPr>
          <p:cNvPicPr/>
          <p:nvPr/>
        </p:nvPicPr>
        <p:blipFill>
          <a:blip r:embed="rId4" cstate="print"/>
          <a:stretch>
            <a:fillRect/>
          </a:stretch>
        </p:blipFill>
        <p:spPr>
          <a:xfrm>
            <a:off x="6952488" y="1524000"/>
            <a:ext cx="4504944" cy="435406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9F823-8A63-41C2-9C92-967EDDD40B55}"/>
              </a:ext>
            </a:extLst>
          </p:cNvPr>
          <p:cNvSpPr>
            <a:spLocks noGrp="1"/>
          </p:cNvSpPr>
          <p:nvPr>
            <p:ph type="title"/>
          </p:nvPr>
        </p:nvSpPr>
        <p:spPr/>
        <p:txBody>
          <a:bodyPr/>
          <a:lstStyle/>
          <a:p>
            <a:r>
              <a:rPr lang="en-US" dirty="0"/>
              <a:t> </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5195252" cy="3811588"/>
          </a:xfrm>
          <a:prstGeom prst="rect">
            <a:avLst/>
          </a:prstGeom>
        </p:spPr>
        <p:txBody>
          <a:bodyPr>
            <a:normAutofit fontScale="77500" lnSpcReduction="20000"/>
          </a:bodyPr>
          <a:lstStyle/>
          <a:p>
            <a:pPr>
              <a:lnSpc>
                <a:spcPct val="100000"/>
              </a:lnSpc>
              <a:spcBef>
                <a:spcPts val="1400"/>
              </a:spcBef>
            </a:pPr>
            <a:r>
              <a:rPr lang="en-US" sz="1600" dirty="0"/>
              <a:t>➢ Split data into X and Y data sets, fit and transform X data set. </a:t>
            </a:r>
          </a:p>
          <a:p>
            <a:pPr>
              <a:lnSpc>
                <a:spcPct val="100000"/>
              </a:lnSpc>
              <a:spcBef>
                <a:spcPts val="1400"/>
              </a:spcBef>
            </a:pPr>
            <a:r>
              <a:rPr lang="en-US" sz="1600" dirty="0"/>
              <a:t>➢ Split X data into x-train and x-test, and split Y data into y-train and y-test. </a:t>
            </a:r>
          </a:p>
          <a:p>
            <a:pPr>
              <a:lnSpc>
                <a:spcPct val="100000"/>
              </a:lnSpc>
              <a:spcBef>
                <a:spcPts val="1400"/>
              </a:spcBef>
            </a:pPr>
            <a:r>
              <a:rPr lang="en-US" sz="1600" dirty="0"/>
              <a:t>➢ Build logistic regression, pass it to </a:t>
            </a:r>
            <a:r>
              <a:rPr lang="en-US" sz="1600" dirty="0" err="1"/>
              <a:t>GridSearchCV</a:t>
            </a:r>
            <a:r>
              <a:rPr lang="en-US" sz="1600" dirty="0"/>
              <a:t>, train model using training datasets, and test mode using testing datasets. </a:t>
            </a:r>
          </a:p>
          <a:p>
            <a:pPr>
              <a:lnSpc>
                <a:spcPct val="100000"/>
              </a:lnSpc>
              <a:spcBef>
                <a:spcPts val="1400"/>
              </a:spcBef>
            </a:pPr>
            <a:r>
              <a:rPr lang="en-US" sz="1600" dirty="0"/>
              <a:t>➢ Build SVM, pass it to </a:t>
            </a:r>
            <a:r>
              <a:rPr lang="en-US" sz="1600" dirty="0" err="1"/>
              <a:t>GridSearchCV</a:t>
            </a:r>
            <a:r>
              <a:rPr lang="en-US" sz="1600" dirty="0"/>
              <a:t>, train model using training datasets, and test mode using testing datasets. </a:t>
            </a:r>
          </a:p>
          <a:p>
            <a:pPr>
              <a:lnSpc>
                <a:spcPct val="100000"/>
              </a:lnSpc>
              <a:spcBef>
                <a:spcPts val="1400"/>
              </a:spcBef>
            </a:pPr>
            <a:r>
              <a:rPr lang="en-US" sz="1600" dirty="0"/>
              <a:t>➢ Build decision tree, pass it to </a:t>
            </a:r>
            <a:r>
              <a:rPr lang="en-US" sz="1600" dirty="0" err="1"/>
              <a:t>GridSearchCV</a:t>
            </a:r>
            <a:r>
              <a:rPr lang="en-US" sz="1600" dirty="0"/>
              <a:t>, train model using training datasets, and test mode using testing datasets. </a:t>
            </a:r>
          </a:p>
          <a:p>
            <a:pPr>
              <a:lnSpc>
                <a:spcPct val="100000"/>
              </a:lnSpc>
              <a:spcBef>
                <a:spcPts val="1400"/>
              </a:spcBef>
            </a:pPr>
            <a:r>
              <a:rPr lang="en-US" sz="1600" dirty="0"/>
              <a:t>➢ Build KNN, pass it to </a:t>
            </a:r>
            <a:r>
              <a:rPr lang="en-US" sz="1600" dirty="0" err="1"/>
              <a:t>GridSearchCV</a:t>
            </a:r>
            <a:r>
              <a:rPr lang="en-US" sz="1600" dirty="0"/>
              <a:t>, train model using training datasets, and test mode using testing datasets. </a:t>
            </a:r>
          </a:p>
          <a:p>
            <a:pPr marL="0" indent="0">
              <a:lnSpc>
                <a:spcPct val="100000"/>
              </a:lnSpc>
              <a:spcBef>
                <a:spcPts val="1400"/>
              </a:spcBef>
              <a:buNone/>
            </a:pPr>
            <a:r>
              <a:rPr lang="en-US" sz="1600" dirty="0"/>
              <a:t>•   GitHub URL link: </a:t>
            </a:r>
            <a:r>
              <a:rPr lang="en-US" sz="1600" dirty="0">
                <a:hlinkClick r:id="rId3"/>
              </a:rPr>
              <a:t>https://github.com/atkinxx/spaceY/blob/main/Predictive%20Analysis.ipynb</a:t>
            </a:r>
            <a:endParaRPr lang="en-US"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object 4">
            <a:extLst>
              <a:ext uri="{FF2B5EF4-FFF2-40B4-BE49-F238E27FC236}">
                <a16:creationId xmlns:a16="http://schemas.microsoft.com/office/drawing/2014/main" id="{91B0D5D4-0DFE-4B8B-BCD9-0F909D59CAF5}"/>
              </a:ext>
            </a:extLst>
          </p:cNvPr>
          <p:cNvPicPr/>
          <p:nvPr/>
        </p:nvPicPr>
        <p:blipFill>
          <a:blip r:embed="rId4" cstate="print"/>
          <a:stretch>
            <a:fillRect/>
          </a:stretch>
        </p:blipFill>
        <p:spPr>
          <a:xfrm>
            <a:off x="6268211" y="1510283"/>
            <a:ext cx="5189220" cy="435406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84041" y="1485689"/>
            <a:ext cx="8936982" cy="16216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tx1"/>
                </a:solidFill>
                <a:latin typeface="Abadi" panose="020B0604020104020204" pitchFamily="34" charset="0"/>
              </a:rPr>
              <a:t>➢ The average of reusability success rate is 66.67%. </a:t>
            </a:r>
          </a:p>
          <a:p>
            <a:pPr>
              <a:lnSpc>
                <a:spcPct val="100000"/>
              </a:lnSpc>
              <a:spcBef>
                <a:spcPts val="1400"/>
              </a:spcBef>
            </a:pPr>
            <a:r>
              <a:rPr lang="en-US" sz="1400" dirty="0">
                <a:solidFill>
                  <a:schemeClr val="tx1"/>
                </a:solidFill>
                <a:latin typeface="Abadi" panose="020B0604020104020204" pitchFamily="34" charset="0"/>
              </a:rPr>
              <a:t>➢ Site KSC LC 39A has launches success rate of 77% followed by CCAFS SLC-40 with 43% success rate. </a:t>
            </a:r>
          </a:p>
          <a:p>
            <a:pPr>
              <a:lnSpc>
                <a:spcPct val="100000"/>
              </a:lnSpc>
              <a:spcBef>
                <a:spcPts val="1400"/>
              </a:spcBef>
            </a:pPr>
            <a:r>
              <a:rPr lang="en-US" sz="1400" dirty="0">
                <a:solidFill>
                  <a:schemeClr val="tx1"/>
                </a:solidFill>
                <a:latin typeface="Abadi" panose="020B0604020104020204" pitchFamily="34" charset="0"/>
              </a:rPr>
              <a:t>➢ Site VAFB SLC-4E has success rate of 40% followed by CCAFS LC-40 with success rate of 27%. </a:t>
            </a:r>
          </a:p>
          <a:p>
            <a:pPr>
              <a:lnSpc>
                <a:spcPct val="100000"/>
              </a:lnSpc>
              <a:spcBef>
                <a:spcPts val="1400"/>
              </a:spcBef>
            </a:pPr>
            <a:r>
              <a:rPr lang="en-US" sz="1400" dirty="0">
                <a:solidFill>
                  <a:schemeClr val="tx1"/>
                </a:solidFill>
                <a:latin typeface="Abadi" panose="020B0604020104020204" pitchFamily="34" charset="0"/>
              </a:rPr>
              <a:t>➢ Much of reusability success rate occurred to rockets having payload mass between 1950 -5200 kg. </a:t>
            </a:r>
          </a:p>
          <a:p>
            <a:pPr>
              <a:lnSpc>
                <a:spcPct val="100000"/>
              </a:lnSpc>
              <a:spcBef>
                <a:spcPts val="1400"/>
              </a:spcBef>
            </a:pPr>
            <a:r>
              <a:rPr lang="en-US" sz="1400" dirty="0">
                <a:solidFill>
                  <a:schemeClr val="tx1"/>
                </a:solidFill>
                <a:latin typeface="Abadi" panose="020B0604020104020204" pitchFamily="34" charset="0"/>
              </a:rPr>
              <a:t>➢ Much of reusability success rate occurred to rockets having booster version of FT. </a:t>
            </a:r>
          </a:p>
          <a:p>
            <a:pPr>
              <a:lnSpc>
                <a:spcPct val="100000"/>
              </a:lnSpc>
              <a:spcBef>
                <a:spcPts val="1400"/>
              </a:spcBef>
            </a:pPr>
            <a:r>
              <a:rPr lang="en-US" sz="1400" dirty="0">
                <a:solidFill>
                  <a:schemeClr val="tx1"/>
                </a:solidFill>
                <a:latin typeface="Abadi" panose="020B0604020104020204" pitchFamily="34" charset="0"/>
              </a:rPr>
              <a:t>➢ Much of reusability success rate occurred in ES-LI, GEO, HEO, and SEO orbits. </a:t>
            </a:r>
          </a:p>
          <a:p>
            <a:pPr>
              <a:lnSpc>
                <a:spcPct val="100000"/>
              </a:lnSpc>
              <a:spcBef>
                <a:spcPts val="1400"/>
              </a:spcBef>
            </a:pPr>
            <a:r>
              <a:rPr lang="en-US" sz="1400" dirty="0">
                <a:solidFill>
                  <a:schemeClr val="tx1"/>
                </a:solidFill>
                <a:latin typeface="Abadi" panose="020B0604020104020204" pitchFamily="34" charset="0"/>
              </a:rPr>
              <a:t>➢ Much of reusability success rate increased between 2013 to 2020. </a:t>
            </a:r>
          </a:p>
          <a:p>
            <a:pPr>
              <a:lnSpc>
                <a:spcPct val="100000"/>
              </a:lnSpc>
              <a:spcBef>
                <a:spcPts val="1400"/>
              </a:spcBef>
            </a:pPr>
            <a:r>
              <a:rPr lang="en-US" sz="1400" dirty="0">
                <a:solidFill>
                  <a:schemeClr val="tx1"/>
                </a:solidFill>
                <a:latin typeface="Abadi" panose="020B0604020104020204" pitchFamily="34" charset="0"/>
              </a:rPr>
              <a:t>➢ All launch sites are located closer to Equator, they have closest proximities to coastlines, and they’re quite from cities </a:t>
            </a:r>
          </a:p>
          <a:p>
            <a:pPr>
              <a:lnSpc>
                <a:spcPct val="100000"/>
              </a:lnSpc>
              <a:spcBef>
                <a:spcPts val="1400"/>
              </a:spcBef>
            </a:pPr>
            <a:r>
              <a:rPr lang="en-US" sz="1400" dirty="0">
                <a:solidFill>
                  <a:schemeClr val="tx1"/>
                </a:solidFill>
                <a:latin typeface="Abadi" panose="020B0604020104020204" pitchFamily="34" charset="0"/>
              </a:rPr>
              <a:t>➢ Logistic regression has a reusability prediction best-score of 84.64% and accuracy of 83.33%. </a:t>
            </a:r>
          </a:p>
          <a:p>
            <a:pPr>
              <a:lnSpc>
                <a:spcPct val="100000"/>
              </a:lnSpc>
              <a:spcBef>
                <a:spcPts val="1400"/>
              </a:spcBef>
            </a:pPr>
            <a:r>
              <a:rPr lang="en-US" sz="1400" dirty="0">
                <a:solidFill>
                  <a:schemeClr val="tx1"/>
                </a:solidFill>
                <a:latin typeface="Abadi" panose="020B0604020104020204" pitchFamily="34" charset="0"/>
              </a:rPr>
              <a:t>➢ Support Vector machine has a reusability prediction best-score of 84.82% and accuracy of 83.33%.. </a:t>
            </a:r>
          </a:p>
          <a:p>
            <a:pPr>
              <a:lnSpc>
                <a:spcPct val="100000"/>
              </a:lnSpc>
              <a:spcBef>
                <a:spcPts val="1400"/>
              </a:spcBef>
            </a:pPr>
            <a:r>
              <a:rPr lang="en-US" sz="1400" dirty="0">
                <a:solidFill>
                  <a:schemeClr val="tx1"/>
                </a:solidFill>
                <a:latin typeface="Abadi" panose="020B0604020104020204" pitchFamily="34" charset="0"/>
              </a:rPr>
              <a:t>➢ Decision tree has a reusability prediction best-score of best-score of 87.68% and accuracy of 66.67%. </a:t>
            </a:r>
          </a:p>
          <a:p>
            <a:pPr>
              <a:lnSpc>
                <a:spcPct val="100000"/>
              </a:lnSpc>
              <a:spcBef>
                <a:spcPts val="1400"/>
              </a:spcBef>
            </a:pPr>
            <a:r>
              <a:rPr lang="en-US" sz="1400" dirty="0">
                <a:solidFill>
                  <a:schemeClr val="tx1"/>
                </a:solidFill>
                <a:latin typeface="Abadi" panose="020B0604020104020204" pitchFamily="34" charset="0"/>
              </a:rPr>
              <a:t>➢ K nearest neighbors has a reusability prediction best-score of 84.82% and accuracy of 83.33%.</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B0505ADA-A369-4589-9DDF-78410ECA2B34}"/>
              </a:ext>
            </a:extLst>
          </p:cNvPr>
          <p:cNvSpPr>
            <a:spLocks noGrp="1"/>
          </p:cNvSpPr>
          <p:nvPr>
            <p:ph type="body" sz="half" idx="2"/>
          </p:nvPr>
        </p:nvSpPr>
        <p:spPr>
          <a:xfrm>
            <a:off x="433388" y="2057400"/>
            <a:ext cx="3384233" cy="3811588"/>
          </a:xfrm>
        </p:spPr>
        <p:txBody>
          <a:bodyPr/>
          <a:lstStyle/>
          <a:p>
            <a:endParaRPr lang="en-US" dirty="0"/>
          </a:p>
          <a:p>
            <a:endParaRPr lang="en-US" dirty="0"/>
          </a:p>
          <a:p>
            <a:endParaRPr lang="en-US" dirty="0"/>
          </a:p>
          <a:p>
            <a:endParaRPr lang="en-US" dirty="0"/>
          </a:p>
          <a:p>
            <a:r>
              <a:rPr lang="en-US" dirty="0"/>
              <a:t>For the three sites, CCAFS SLC 40, VAFB SLC 4E , KSC LC 39A-  Success rate went up with increased number of flights</a:t>
            </a:r>
          </a:p>
          <a:p>
            <a:r>
              <a:rPr lang="en-US" dirty="0"/>
              <a: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15" name="Picture 14">
            <a:extLst>
              <a:ext uri="{FF2B5EF4-FFF2-40B4-BE49-F238E27FC236}">
                <a16:creationId xmlns:a16="http://schemas.microsoft.com/office/drawing/2014/main" id="{FD74DA41-4D4C-4240-8472-E60AF93B7265}"/>
              </a:ext>
            </a:extLst>
          </p:cNvPr>
          <p:cNvPicPr>
            <a:picLocks noChangeAspect="1"/>
          </p:cNvPicPr>
          <p:nvPr/>
        </p:nvPicPr>
        <p:blipFill>
          <a:blip r:embed="rId3"/>
          <a:stretch>
            <a:fillRect/>
          </a:stretch>
        </p:blipFill>
        <p:spPr>
          <a:xfrm>
            <a:off x="3924300" y="2506175"/>
            <a:ext cx="8168640" cy="3312506"/>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4E26E45-8392-46FA-B6ED-D9F4E58B9865}"/>
              </a:ext>
            </a:extLst>
          </p:cNvPr>
          <p:cNvPicPr>
            <a:picLocks noChangeAspect="1"/>
          </p:cNvPicPr>
          <p:nvPr/>
        </p:nvPicPr>
        <p:blipFill>
          <a:blip r:embed="rId3"/>
          <a:stretch>
            <a:fillRect/>
          </a:stretch>
        </p:blipFill>
        <p:spPr>
          <a:xfrm>
            <a:off x="259080" y="1312577"/>
            <a:ext cx="11273790" cy="46081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page 3</a:t>
            </a:r>
          </a:p>
          <a:p>
            <a:pPr>
              <a:lnSpc>
                <a:spcPct val="100000"/>
              </a:lnSpc>
              <a:spcBef>
                <a:spcPts val="1400"/>
              </a:spcBef>
            </a:pPr>
            <a:r>
              <a:rPr lang="en-US" sz="2200" dirty="0">
                <a:solidFill>
                  <a:schemeClr val="accent3">
                    <a:lumMod val="25000"/>
                  </a:schemeClr>
                </a:solidFill>
                <a:latin typeface="Abadi"/>
              </a:rPr>
              <a:t>Introduction – page 4</a:t>
            </a:r>
          </a:p>
          <a:p>
            <a:pPr>
              <a:lnSpc>
                <a:spcPct val="100000"/>
              </a:lnSpc>
              <a:spcBef>
                <a:spcPts val="1400"/>
              </a:spcBef>
            </a:pPr>
            <a:r>
              <a:rPr lang="en-US" sz="2200" dirty="0">
                <a:solidFill>
                  <a:schemeClr val="accent3">
                    <a:lumMod val="25000"/>
                  </a:schemeClr>
                </a:solidFill>
                <a:latin typeface="Abadi"/>
              </a:rPr>
              <a:t>Methodology – pages 5 - 15</a:t>
            </a:r>
          </a:p>
          <a:p>
            <a:pPr>
              <a:lnSpc>
                <a:spcPct val="100000"/>
              </a:lnSpc>
              <a:spcBef>
                <a:spcPts val="1400"/>
              </a:spcBef>
            </a:pPr>
            <a:r>
              <a:rPr lang="en-US" sz="2200" dirty="0">
                <a:solidFill>
                  <a:schemeClr val="accent3">
                    <a:lumMod val="25000"/>
                  </a:schemeClr>
                </a:solidFill>
                <a:latin typeface="Abadi"/>
              </a:rPr>
              <a:t>Results – pages 16 - 44</a:t>
            </a:r>
          </a:p>
          <a:p>
            <a:pPr>
              <a:lnSpc>
                <a:spcPct val="100000"/>
              </a:lnSpc>
              <a:spcBef>
                <a:spcPts val="1400"/>
              </a:spcBef>
            </a:pPr>
            <a:r>
              <a:rPr lang="en-US" sz="2200" dirty="0">
                <a:solidFill>
                  <a:schemeClr val="accent3">
                    <a:lumMod val="25000"/>
                  </a:schemeClr>
                </a:solidFill>
                <a:latin typeface="Abadi"/>
              </a:rPr>
              <a:t>Conclusion - page 45</a:t>
            </a:r>
          </a:p>
          <a:p>
            <a:pPr>
              <a:lnSpc>
                <a:spcPct val="100000"/>
              </a:lnSpc>
              <a:spcBef>
                <a:spcPts val="1400"/>
              </a:spcBef>
            </a:pPr>
            <a:r>
              <a:rPr lang="en-US" sz="2200" dirty="0">
                <a:solidFill>
                  <a:schemeClr val="accent3">
                    <a:lumMod val="25000"/>
                  </a:schemeClr>
                </a:solidFill>
                <a:latin typeface="Abadi"/>
              </a:rPr>
              <a:t>Appendix – page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A02B7C-48D4-47CE-A194-F9211CECFFAD}"/>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FAED9E93-2F96-4FB6-B22A-22FAC999E030}"/>
              </a:ext>
            </a:extLst>
          </p:cNvPr>
          <p:cNvSpPr>
            <a:spLocks noGrp="1"/>
          </p:cNvSpPr>
          <p:nvPr>
            <p:ph sz="half" idx="1"/>
          </p:nvPr>
        </p:nvSpPr>
        <p:spPr>
          <a:xfrm>
            <a:off x="838200" y="1825625"/>
            <a:ext cx="4400550" cy="4351338"/>
          </a:xfrm>
        </p:spPr>
        <p:txBody>
          <a:bodyPr/>
          <a:lstStyle/>
          <a:p>
            <a:r>
              <a:rPr lang="en-US" dirty="0"/>
              <a:t>Orbits ESL1, GEO, HEO &amp;</a:t>
            </a:r>
            <a:r>
              <a:rPr lang="en-US" dirty="0" err="1"/>
              <a:t>Sso</a:t>
            </a:r>
            <a:r>
              <a:rPr lang="en-US" dirty="0"/>
              <a:t> has 100% success rates</a:t>
            </a:r>
          </a:p>
          <a:p>
            <a:r>
              <a:rPr lang="en-US" dirty="0"/>
              <a:t>Orbit SO has zero success rate</a:t>
            </a:r>
          </a:p>
          <a:p>
            <a:r>
              <a:rPr lang="en-US" dirty="0"/>
              <a:t>Orbits GTO, ISS, LEO, MEO and PO have similar success rates of 0.5, 0.6, 0.7, 0.65 and 0.65 respectively</a:t>
            </a:r>
          </a:p>
        </p:txBody>
      </p:sp>
      <p:sp>
        <p:nvSpPr>
          <p:cNvPr id="9" name="Content Placeholder 8">
            <a:extLst>
              <a:ext uri="{FF2B5EF4-FFF2-40B4-BE49-F238E27FC236}">
                <a16:creationId xmlns:a16="http://schemas.microsoft.com/office/drawing/2014/main" id="{E691BD0A-DF87-4A8A-9F77-CB42CAEFF15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D4A356-9655-4511-8A08-B59BF7EE5414}"/>
              </a:ext>
            </a:extLst>
          </p:cNvPr>
          <p:cNvPicPr>
            <a:picLocks noChangeAspect="1"/>
          </p:cNvPicPr>
          <p:nvPr/>
        </p:nvPicPr>
        <p:blipFill>
          <a:blip r:embed="rId3"/>
          <a:stretch>
            <a:fillRect/>
          </a:stretch>
        </p:blipFill>
        <p:spPr>
          <a:xfrm>
            <a:off x="5147310" y="1335079"/>
            <a:ext cx="6755130" cy="498427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967E583-6383-492A-8AD6-8E55D7819DB8}"/>
              </a:ext>
            </a:extLst>
          </p:cNvPr>
          <p:cNvPicPr>
            <a:picLocks noChangeAspect="1"/>
          </p:cNvPicPr>
          <p:nvPr/>
        </p:nvPicPr>
        <p:blipFill>
          <a:blip r:embed="rId3"/>
          <a:stretch>
            <a:fillRect/>
          </a:stretch>
        </p:blipFill>
        <p:spPr>
          <a:xfrm>
            <a:off x="518160" y="1514450"/>
            <a:ext cx="9464040" cy="44925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DEF644D-E5FA-486A-B298-79C42142B817}"/>
              </a:ext>
            </a:extLst>
          </p:cNvPr>
          <p:cNvPicPr>
            <a:picLocks noChangeAspect="1"/>
          </p:cNvPicPr>
          <p:nvPr/>
        </p:nvPicPr>
        <p:blipFill>
          <a:blip r:embed="rId3"/>
          <a:stretch>
            <a:fillRect/>
          </a:stretch>
        </p:blipFill>
        <p:spPr>
          <a:xfrm>
            <a:off x="770010" y="1427952"/>
            <a:ext cx="8225399" cy="478996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FED1E21-DA37-48E5-AE6E-BDECFF6DDDDB}"/>
              </a:ext>
            </a:extLst>
          </p:cNvPr>
          <p:cNvPicPr>
            <a:picLocks noChangeAspect="1"/>
          </p:cNvPicPr>
          <p:nvPr/>
        </p:nvPicPr>
        <p:blipFill>
          <a:blip r:embed="rId3"/>
          <a:stretch>
            <a:fillRect/>
          </a:stretch>
        </p:blipFill>
        <p:spPr>
          <a:xfrm>
            <a:off x="514989" y="1309358"/>
            <a:ext cx="9440541" cy="519907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107682C-20F8-4C28-89A5-1AFBD6186A2E}"/>
              </a:ext>
            </a:extLst>
          </p:cNvPr>
          <p:cNvPicPr>
            <a:picLocks noChangeAspect="1"/>
          </p:cNvPicPr>
          <p:nvPr/>
        </p:nvPicPr>
        <p:blipFill>
          <a:blip r:embed="rId3"/>
          <a:stretch>
            <a:fillRect/>
          </a:stretch>
        </p:blipFill>
        <p:spPr>
          <a:xfrm>
            <a:off x="121920" y="1834848"/>
            <a:ext cx="10862310" cy="39045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8176564-E54F-4A76-977E-3F6B58AFDBE9}"/>
              </a:ext>
            </a:extLst>
          </p:cNvPr>
          <p:cNvPicPr>
            <a:picLocks noChangeAspect="1"/>
          </p:cNvPicPr>
          <p:nvPr/>
        </p:nvPicPr>
        <p:blipFill>
          <a:blip r:embed="rId3"/>
          <a:stretch>
            <a:fillRect/>
          </a:stretch>
        </p:blipFill>
        <p:spPr>
          <a:xfrm>
            <a:off x="343290" y="1636349"/>
            <a:ext cx="11284829" cy="41713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7494A7B-B1C9-4F88-9EC9-868E9139A5BE}"/>
              </a:ext>
            </a:extLst>
          </p:cNvPr>
          <p:cNvPicPr>
            <a:picLocks noChangeAspect="1"/>
          </p:cNvPicPr>
          <p:nvPr/>
        </p:nvPicPr>
        <p:blipFill>
          <a:blip r:embed="rId3"/>
          <a:stretch>
            <a:fillRect/>
          </a:stretch>
        </p:blipFill>
        <p:spPr>
          <a:xfrm>
            <a:off x="533400" y="1737753"/>
            <a:ext cx="11487150" cy="326057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745FD3B-8CEA-44D8-8584-E8F4BCAE8C3D}"/>
              </a:ext>
            </a:extLst>
          </p:cNvPr>
          <p:cNvPicPr>
            <a:picLocks noChangeAspect="1"/>
          </p:cNvPicPr>
          <p:nvPr/>
        </p:nvPicPr>
        <p:blipFill>
          <a:blip r:embed="rId3"/>
          <a:stretch>
            <a:fillRect/>
          </a:stretch>
        </p:blipFill>
        <p:spPr>
          <a:xfrm>
            <a:off x="419100" y="2227039"/>
            <a:ext cx="11155680" cy="26782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899188A-D15E-4405-B56E-84D76A0A37A1}"/>
              </a:ext>
            </a:extLst>
          </p:cNvPr>
          <p:cNvPicPr>
            <a:picLocks noChangeAspect="1"/>
          </p:cNvPicPr>
          <p:nvPr/>
        </p:nvPicPr>
        <p:blipFill>
          <a:blip r:embed="rId3"/>
          <a:stretch>
            <a:fillRect/>
          </a:stretch>
        </p:blipFill>
        <p:spPr>
          <a:xfrm>
            <a:off x="770011" y="2186288"/>
            <a:ext cx="10843259" cy="30714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9D480A2-00B5-474F-A89C-AAEB3EF8224B}"/>
              </a:ext>
            </a:extLst>
          </p:cNvPr>
          <p:cNvPicPr>
            <a:picLocks noChangeAspect="1"/>
          </p:cNvPicPr>
          <p:nvPr/>
        </p:nvPicPr>
        <p:blipFill>
          <a:blip r:embed="rId3"/>
          <a:stretch>
            <a:fillRect/>
          </a:stretch>
        </p:blipFill>
        <p:spPr>
          <a:xfrm>
            <a:off x="770011" y="1775589"/>
            <a:ext cx="11140440" cy="33068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81761"/>
            <a:ext cx="8129957" cy="423656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tx1"/>
                </a:solidFill>
              </a:rPr>
              <a:t>The goal of this data science project is to determine the reusability of SpaceX’s Falcon 9 first stage with certainty so as to minimize cost.</a:t>
            </a:r>
          </a:p>
          <a:p>
            <a:pPr>
              <a:lnSpc>
                <a:spcPct val="100000"/>
              </a:lnSpc>
              <a:spcBef>
                <a:spcPts val="1400"/>
              </a:spcBef>
            </a:pPr>
            <a:r>
              <a:rPr lang="en-US" sz="1600" dirty="0">
                <a:solidFill>
                  <a:schemeClr val="tx1"/>
                </a:solidFill>
              </a:rPr>
              <a:t> EDA, data visualization, predictive methodologies including pandas, </a:t>
            </a:r>
            <a:r>
              <a:rPr lang="en-US" sz="1600" dirty="0" err="1">
                <a:solidFill>
                  <a:schemeClr val="tx1"/>
                </a:solidFill>
              </a:rPr>
              <a:t>numpy</a:t>
            </a:r>
            <a:r>
              <a:rPr lang="en-US" sz="1600" dirty="0">
                <a:solidFill>
                  <a:schemeClr val="tx1"/>
                </a:solidFill>
              </a:rPr>
              <a:t>, SQL, matplotlib, seaborn, folium, </a:t>
            </a:r>
            <a:r>
              <a:rPr lang="en-US" sz="1600" dirty="0" err="1">
                <a:solidFill>
                  <a:schemeClr val="tx1"/>
                </a:solidFill>
              </a:rPr>
              <a:t>plotly</a:t>
            </a:r>
            <a:r>
              <a:rPr lang="en-US" sz="1600" dirty="0">
                <a:solidFill>
                  <a:schemeClr val="tx1"/>
                </a:solidFill>
              </a:rPr>
              <a:t> dash, logistic regression, SVM, decision tree, and KNN were employed to determine to reusability falcon-9’s first stage.</a:t>
            </a:r>
          </a:p>
          <a:p>
            <a:pPr>
              <a:lnSpc>
                <a:spcPct val="100000"/>
              </a:lnSpc>
              <a:spcBef>
                <a:spcPts val="1400"/>
              </a:spcBef>
            </a:pPr>
            <a:r>
              <a:rPr lang="en-US" sz="1600" dirty="0">
                <a:solidFill>
                  <a:schemeClr val="tx1"/>
                </a:solidFill>
              </a:rPr>
              <a:t> The overall reusability of falcon-9’s first stage is 66.67%. KSC LC-39A is the only launch site with higher success ratio of 76.9%, and the booster version with higher success ratio is FT. </a:t>
            </a:r>
          </a:p>
          <a:p>
            <a:pPr>
              <a:lnSpc>
                <a:spcPct val="100000"/>
              </a:lnSpc>
              <a:spcBef>
                <a:spcPts val="1400"/>
              </a:spcBef>
            </a:pPr>
            <a:r>
              <a:rPr lang="en-US" sz="1600" dirty="0">
                <a:solidFill>
                  <a:schemeClr val="tx1"/>
                </a:solidFill>
              </a:rPr>
              <a:t>The reusability success rate increased gradually between year 2010 and 2020, and it is likely to continue to increase in the nearer future</a:t>
            </a: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65261" y="74439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74DC8E0C-6DCE-498D-AFBC-9DDD11119FE9}"/>
              </a:ext>
            </a:extLst>
          </p:cNvPr>
          <p:cNvPicPr>
            <a:picLocks noChangeAspect="1"/>
          </p:cNvPicPr>
          <p:nvPr/>
        </p:nvPicPr>
        <p:blipFill>
          <a:blip r:embed="rId3"/>
          <a:stretch>
            <a:fillRect/>
          </a:stretch>
        </p:blipFill>
        <p:spPr>
          <a:xfrm>
            <a:off x="770011" y="1791871"/>
            <a:ext cx="8162038" cy="21752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F52A724-678C-4655-A87E-9CEFACF98537}"/>
              </a:ext>
            </a:extLst>
          </p:cNvPr>
          <p:cNvPicPr>
            <a:picLocks noChangeAspect="1"/>
          </p:cNvPicPr>
          <p:nvPr/>
        </p:nvPicPr>
        <p:blipFill>
          <a:blip r:embed="rId3"/>
          <a:stretch>
            <a:fillRect/>
          </a:stretch>
        </p:blipFill>
        <p:spPr>
          <a:xfrm>
            <a:off x="1194550" y="1456316"/>
            <a:ext cx="7925638" cy="46396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7C0BC74-BC69-4C1B-B824-C1BE0C8D2726}"/>
              </a:ext>
            </a:extLst>
          </p:cNvPr>
          <p:cNvPicPr>
            <a:picLocks noChangeAspect="1"/>
          </p:cNvPicPr>
          <p:nvPr/>
        </p:nvPicPr>
        <p:blipFill>
          <a:blip r:embed="rId3"/>
          <a:stretch>
            <a:fillRect/>
          </a:stretch>
        </p:blipFill>
        <p:spPr>
          <a:xfrm>
            <a:off x="770011" y="1753094"/>
            <a:ext cx="8748713" cy="28850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35DF7F3-3096-4D5C-9DBF-7B130B74F095}"/>
              </a:ext>
            </a:extLst>
          </p:cNvPr>
          <p:cNvPicPr>
            <a:picLocks noChangeAspect="1"/>
          </p:cNvPicPr>
          <p:nvPr/>
        </p:nvPicPr>
        <p:blipFill>
          <a:blip r:embed="rId3"/>
          <a:stretch>
            <a:fillRect/>
          </a:stretch>
        </p:blipFill>
        <p:spPr>
          <a:xfrm>
            <a:off x="827161" y="1584954"/>
            <a:ext cx="10401300" cy="466962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1FED6C3-AB64-4DDE-BDE9-43D65E36A351}"/>
              </a:ext>
            </a:extLst>
          </p:cNvPr>
          <p:cNvSpPr>
            <a:spLocks noGrp="1"/>
          </p:cNvSpPr>
          <p:nvPr>
            <p:ph type="body" sz="half" idx="2"/>
          </p:nvPr>
        </p:nvSpPr>
        <p:spPr>
          <a:xfrm>
            <a:off x="677334" y="2777069"/>
            <a:ext cx="2930736" cy="1733971"/>
          </a:xfrm>
        </p:spPr>
        <p:txBody>
          <a:bodyPr/>
          <a:lstStyle/>
          <a:p>
            <a:endParaRPr lang="en-US" sz="1400" spc="-5" dirty="0">
              <a:latin typeface="Calibri"/>
              <a:cs typeface="Calibri"/>
            </a:endParaRPr>
          </a:p>
          <a:p>
            <a:r>
              <a:rPr lang="en-US" sz="1400" spc="-5" dirty="0">
                <a:latin typeface="Calibri"/>
                <a:cs typeface="Calibri"/>
              </a:rPr>
              <a:t>All</a:t>
            </a:r>
            <a:r>
              <a:rPr lang="en-US" sz="1400" spc="-15" dirty="0">
                <a:latin typeface="Calibri"/>
                <a:cs typeface="Calibri"/>
              </a:rPr>
              <a:t> </a:t>
            </a:r>
            <a:r>
              <a:rPr lang="en-US" sz="1400" spc="-5" dirty="0">
                <a:latin typeface="Calibri"/>
                <a:cs typeface="Calibri"/>
              </a:rPr>
              <a:t>launch</a:t>
            </a:r>
            <a:r>
              <a:rPr lang="en-US" sz="1400" spc="-30" dirty="0">
                <a:latin typeface="Calibri"/>
                <a:cs typeface="Calibri"/>
              </a:rPr>
              <a:t> </a:t>
            </a:r>
            <a:r>
              <a:rPr lang="en-US" sz="1400" spc="-5" dirty="0">
                <a:latin typeface="Calibri"/>
                <a:cs typeface="Calibri"/>
              </a:rPr>
              <a:t>sites</a:t>
            </a:r>
            <a:r>
              <a:rPr lang="en-US" sz="1400" dirty="0">
                <a:latin typeface="Calibri"/>
                <a:cs typeface="Calibri"/>
              </a:rPr>
              <a:t> </a:t>
            </a:r>
            <a:r>
              <a:rPr lang="en-US" sz="1400" spc="-15" dirty="0">
                <a:latin typeface="Calibri"/>
                <a:cs typeface="Calibri"/>
              </a:rPr>
              <a:t>are</a:t>
            </a:r>
            <a:r>
              <a:rPr lang="en-US" sz="1400" dirty="0">
                <a:latin typeface="Calibri"/>
                <a:cs typeface="Calibri"/>
              </a:rPr>
              <a:t> </a:t>
            </a:r>
            <a:r>
              <a:rPr lang="en-US" sz="1400" spc="-10" dirty="0">
                <a:latin typeface="Calibri"/>
                <a:cs typeface="Calibri"/>
              </a:rPr>
              <a:t>located</a:t>
            </a:r>
            <a:r>
              <a:rPr lang="en-US" sz="1400" dirty="0">
                <a:latin typeface="Calibri"/>
                <a:cs typeface="Calibri"/>
              </a:rPr>
              <a:t> </a:t>
            </a:r>
            <a:r>
              <a:rPr lang="en-US" sz="1400" spc="-10" dirty="0">
                <a:latin typeface="Calibri"/>
                <a:cs typeface="Calibri"/>
              </a:rPr>
              <a:t>near</a:t>
            </a:r>
            <a:r>
              <a:rPr lang="en-US" sz="1400" dirty="0">
                <a:latin typeface="Calibri"/>
                <a:cs typeface="Calibri"/>
              </a:rPr>
              <a:t> </a:t>
            </a:r>
            <a:r>
              <a:rPr lang="en-US" sz="1400" spc="-10" dirty="0">
                <a:latin typeface="Calibri"/>
                <a:cs typeface="Calibri"/>
              </a:rPr>
              <a:t>to </a:t>
            </a:r>
            <a:r>
              <a:rPr lang="en-US" sz="1400" spc="-5" dirty="0">
                <a:latin typeface="Calibri"/>
                <a:cs typeface="Calibri"/>
              </a:rPr>
              <a:t> </a:t>
            </a:r>
            <a:r>
              <a:rPr lang="en-US" sz="1400" spc="-10" dirty="0">
                <a:latin typeface="Calibri"/>
                <a:cs typeface="Calibri"/>
              </a:rPr>
              <a:t>coastline,</a:t>
            </a:r>
            <a:r>
              <a:rPr lang="en-US" sz="1400" spc="-20" dirty="0">
                <a:latin typeface="Calibri"/>
                <a:cs typeface="Calibri"/>
              </a:rPr>
              <a:t> </a:t>
            </a:r>
            <a:r>
              <a:rPr lang="en-US" sz="1400" spc="-15" dirty="0">
                <a:latin typeface="Calibri"/>
                <a:cs typeface="Calibri"/>
              </a:rPr>
              <a:t>far</a:t>
            </a:r>
            <a:r>
              <a:rPr lang="en-US" sz="1400" spc="10" dirty="0">
                <a:latin typeface="Calibri"/>
                <a:cs typeface="Calibri"/>
              </a:rPr>
              <a:t> </a:t>
            </a:r>
            <a:r>
              <a:rPr lang="en-US" sz="1400" spc="-15" dirty="0">
                <a:latin typeface="Calibri"/>
                <a:cs typeface="Calibri"/>
              </a:rPr>
              <a:t>away</a:t>
            </a:r>
            <a:r>
              <a:rPr lang="en-US" sz="1400" spc="5" dirty="0">
                <a:latin typeface="Calibri"/>
                <a:cs typeface="Calibri"/>
              </a:rPr>
              <a:t> </a:t>
            </a:r>
            <a:r>
              <a:rPr lang="en-US" sz="1400" spc="-15" dirty="0">
                <a:latin typeface="Calibri"/>
                <a:cs typeface="Calibri"/>
              </a:rPr>
              <a:t>from</a:t>
            </a:r>
            <a:r>
              <a:rPr lang="en-US" sz="1400" spc="5" dirty="0">
                <a:latin typeface="Calibri"/>
                <a:cs typeface="Calibri"/>
              </a:rPr>
              <a:t> </a:t>
            </a:r>
            <a:r>
              <a:rPr lang="en-US" sz="1400" spc="-10" dirty="0">
                <a:latin typeface="Calibri"/>
                <a:cs typeface="Calibri"/>
              </a:rPr>
              <a:t>populated </a:t>
            </a:r>
            <a:r>
              <a:rPr lang="en-US" sz="1400" spc="-5" dirty="0">
                <a:latin typeface="Calibri"/>
                <a:cs typeface="Calibri"/>
              </a:rPr>
              <a:t>cities, </a:t>
            </a:r>
            <a:r>
              <a:rPr lang="en-US" sz="1400" spc="-350" dirty="0">
                <a:latin typeface="Calibri"/>
                <a:cs typeface="Calibri"/>
              </a:rPr>
              <a:t> </a:t>
            </a:r>
            <a:r>
              <a:rPr lang="en-US" sz="1400" spc="-5" dirty="0">
                <a:latin typeface="Calibri"/>
                <a:cs typeface="Calibri"/>
              </a:rPr>
              <a:t>and</a:t>
            </a:r>
            <a:r>
              <a:rPr lang="en-US" sz="1400" spc="-20" dirty="0">
                <a:latin typeface="Calibri"/>
                <a:cs typeface="Calibri"/>
              </a:rPr>
              <a:t> </a:t>
            </a:r>
            <a:r>
              <a:rPr lang="en-US" sz="1400" spc="-5" dirty="0">
                <a:latin typeface="Calibri"/>
                <a:cs typeface="Calibri"/>
              </a:rPr>
              <a:t>closer</a:t>
            </a:r>
            <a:r>
              <a:rPr lang="en-US" sz="1400" spc="15" dirty="0">
                <a:latin typeface="Calibri"/>
                <a:cs typeface="Calibri"/>
              </a:rPr>
              <a:t> </a:t>
            </a:r>
            <a:r>
              <a:rPr lang="en-US" sz="1400" spc="-10" dirty="0">
                <a:latin typeface="Calibri"/>
                <a:cs typeface="Calibri"/>
              </a:rPr>
              <a:t>to</a:t>
            </a:r>
            <a:r>
              <a:rPr lang="en-US" sz="1400" dirty="0">
                <a:latin typeface="Calibri"/>
                <a:cs typeface="Calibri"/>
              </a:rPr>
              <a:t> </a:t>
            </a:r>
            <a:r>
              <a:rPr lang="en-US" sz="1400" spc="-10" dirty="0">
                <a:latin typeface="Calibri"/>
                <a:cs typeface="Calibri"/>
              </a:rPr>
              <a:t>Equator</a:t>
            </a: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Folium</a:t>
            </a:r>
          </a:p>
        </p:txBody>
      </p:sp>
      <p:pic>
        <p:nvPicPr>
          <p:cNvPr id="6" name="Picture 5">
            <a:extLst>
              <a:ext uri="{FF2B5EF4-FFF2-40B4-BE49-F238E27FC236}">
                <a16:creationId xmlns:a16="http://schemas.microsoft.com/office/drawing/2014/main" id="{4870638E-DB3C-4DBE-A37A-4AF7B8ED72C3}"/>
              </a:ext>
            </a:extLst>
          </p:cNvPr>
          <p:cNvPicPr>
            <a:picLocks noChangeAspect="1"/>
          </p:cNvPicPr>
          <p:nvPr/>
        </p:nvPicPr>
        <p:blipFill>
          <a:blip r:embed="rId3"/>
          <a:stretch>
            <a:fillRect/>
          </a:stretch>
        </p:blipFill>
        <p:spPr>
          <a:xfrm>
            <a:off x="3608070" y="1590289"/>
            <a:ext cx="5779770" cy="42298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391243-845F-4A23-BAAC-2D4A02E28DEC}"/>
              </a:ext>
            </a:extLst>
          </p:cNvPr>
          <p:cNvSpPr>
            <a:spLocks noGrp="1"/>
          </p:cNvSpPr>
          <p:nvPr>
            <p:ph sz="half" idx="1"/>
          </p:nvPr>
        </p:nvSpPr>
        <p:spPr>
          <a:xfrm>
            <a:off x="677335" y="2160589"/>
            <a:ext cx="2869776" cy="3880772"/>
          </a:xfrm>
        </p:spPr>
        <p:txBody>
          <a:bodyPr/>
          <a:lstStyle/>
          <a:p>
            <a:r>
              <a:rPr lang="en-US" sz="1800" spc="-45" dirty="0">
                <a:solidFill>
                  <a:srgbClr val="292929"/>
                </a:solidFill>
                <a:latin typeface="Microsoft Sans Serif"/>
                <a:cs typeface="Microsoft Sans Serif"/>
              </a:rPr>
              <a:t>Total</a:t>
            </a:r>
            <a:r>
              <a:rPr lang="en-US" sz="1800" spc="75" dirty="0">
                <a:solidFill>
                  <a:srgbClr val="292929"/>
                </a:solidFill>
                <a:latin typeface="Microsoft Sans Serif"/>
                <a:cs typeface="Microsoft Sans Serif"/>
              </a:rPr>
              <a:t> </a:t>
            </a:r>
            <a:r>
              <a:rPr lang="en-US" sz="1800" spc="-65" dirty="0">
                <a:solidFill>
                  <a:srgbClr val="292929"/>
                </a:solidFill>
                <a:latin typeface="Microsoft Sans Serif"/>
                <a:cs typeface="Microsoft Sans Serif"/>
              </a:rPr>
              <a:t>launches</a:t>
            </a:r>
            <a:r>
              <a:rPr lang="en-US" sz="1800" spc="60" dirty="0">
                <a:solidFill>
                  <a:srgbClr val="292929"/>
                </a:solidFill>
                <a:latin typeface="Microsoft Sans Serif"/>
                <a:cs typeface="Microsoft Sans Serif"/>
              </a:rPr>
              <a:t> </a:t>
            </a:r>
            <a:r>
              <a:rPr lang="en-US" sz="1800" spc="-45" dirty="0">
                <a:solidFill>
                  <a:srgbClr val="292929"/>
                </a:solidFill>
                <a:latin typeface="Microsoft Sans Serif"/>
                <a:cs typeface="Microsoft Sans Serif"/>
              </a:rPr>
              <a:t>is</a:t>
            </a:r>
            <a:r>
              <a:rPr lang="en-US" sz="1800" spc="60" dirty="0">
                <a:solidFill>
                  <a:srgbClr val="292929"/>
                </a:solidFill>
                <a:latin typeface="Microsoft Sans Serif"/>
                <a:cs typeface="Microsoft Sans Serif"/>
              </a:rPr>
              <a:t> </a:t>
            </a:r>
            <a:r>
              <a:rPr lang="en-US" sz="1800" spc="70" dirty="0">
                <a:solidFill>
                  <a:srgbClr val="292929"/>
                </a:solidFill>
                <a:latin typeface="Microsoft Sans Serif"/>
                <a:cs typeface="Microsoft Sans Serif"/>
              </a:rPr>
              <a:t>56</a:t>
            </a:r>
            <a:r>
              <a:rPr lang="en-US" sz="1800" spc="65" dirty="0">
                <a:solidFill>
                  <a:srgbClr val="292929"/>
                </a:solidFill>
                <a:latin typeface="Microsoft Sans Serif"/>
                <a:cs typeface="Microsoft Sans Serif"/>
              </a:rPr>
              <a:t> </a:t>
            </a:r>
            <a:r>
              <a:rPr lang="en-US" sz="1800" spc="-15" dirty="0">
                <a:solidFill>
                  <a:srgbClr val="292929"/>
                </a:solidFill>
                <a:latin typeface="Microsoft Sans Serif"/>
                <a:cs typeface="Microsoft Sans Serif"/>
              </a:rPr>
              <a:t>in</a:t>
            </a:r>
            <a:r>
              <a:rPr lang="en-US" sz="1800" spc="55" dirty="0">
                <a:solidFill>
                  <a:srgbClr val="292929"/>
                </a:solidFill>
                <a:latin typeface="Microsoft Sans Serif"/>
                <a:cs typeface="Microsoft Sans Serif"/>
              </a:rPr>
              <a:t> </a:t>
            </a:r>
            <a:r>
              <a:rPr lang="en-US" sz="1800" spc="-30" dirty="0">
                <a:solidFill>
                  <a:srgbClr val="292929"/>
                </a:solidFill>
                <a:latin typeface="Microsoft Sans Serif"/>
                <a:cs typeface="Microsoft Sans Serif"/>
              </a:rPr>
              <a:t>all</a:t>
            </a:r>
            <a:r>
              <a:rPr lang="en-US" sz="1800" spc="75" dirty="0">
                <a:solidFill>
                  <a:srgbClr val="292929"/>
                </a:solidFill>
                <a:latin typeface="Microsoft Sans Serif"/>
                <a:cs typeface="Microsoft Sans Serif"/>
              </a:rPr>
              <a:t> </a:t>
            </a:r>
            <a:r>
              <a:rPr lang="en-US" sz="1800" spc="-50" dirty="0">
                <a:solidFill>
                  <a:srgbClr val="292929"/>
                </a:solidFill>
                <a:latin typeface="Microsoft Sans Serif"/>
                <a:cs typeface="Microsoft Sans Serif"/>
              </a:rPr>
              <a:t>sites,</a:t>
            </a:r>
            <a:r>
              <a:rPr lang="en-US" sz="1800" spc="60" dirty="0">
                <a:solidFill>
                  <a:srgbClr val="292929"/>
                </a:solidFill>
                <a:latin typeface="Microsoft Sans Serif"/>
                <a:cs typeface="Microsoft Sans Serif"/>
              </a:rPr>
              <a:t> </a:t>
            </a:r>
            <a:r>
              <a:rPr lang="en-US" sz="1800" spc="70" dirty="0">
                <a:solidFill>
                  <a:srgbClr val="292929"/>
                </a:solidFill>
                <a:latin typeface="Microsoft Sans Serif"/>
                <a:cs typeface="Microsoft Sans Serif"/>
              </a:rPr>
              <a:t>32</a:t>
            </a:r>
            <a:r>
              <a:rPr lang="en-US" sz="1800" spc="55" dirty="0">
                <a:solidFill>
                  <a:srgbClr val="292929"/>
                </a:solidFill>
                <a:latin typeface="Microsoft Sans Serif"/>
                <a:cs typeface="Microsoft Sans Serif"/>
              </a:rPr>
              <a:t> </a:t>
            </a:r>
            <a:r>
              <a:rPr lang="en-US" sz="1800" spc="-65" dirty="0">
                <a:solidFill>
                  <a:srgbClr val="292929"/>
                </a:solidFill>
                <a:latin typeface="Microsoft Sans Serif"/>
                <a:cs typeface="Microsoft Sans Serif"/>
              </a:rPr>
              <a:t>launches</a:t>
            </a:r>
            <a:r>
              <a:rPr lang="en-US" sz="1800" spc="70" dirty="0">
                <a:solidFill>
                  <a:srgbClr val="292929"/>
                </a:solidFill>
                <a:latin typeface="Microsoft Sans Serif"/>
                <a:cs typeface="Microsoft Sans Serif"/>
              </a:rPr>
              <a:t> </a:t>
            </a:r>
            <a:r>
              <a:rPr lang="en-US" sz="1800" spc="-35" dirty="0">
                <a:solidFill>
                  <a:srgbClr val="292929"/>
                </a:solidFill>
                <a:latin typeface="Microsoft Sans Serif"/>
                <a:cs typeface="Microsoft Sans Serif"/>
              </a:rPr>
              <a:t>failed,</a:t>
            </a:r>
            <a:r>
              <a:rPr lang="en-US" sz="1800" spc="70" dirty="0">
                <a:solidFill>
                  <a:srgbClr val="292929"/>
                </a:solidFill>
                <a:latin typeface="Microsoft Sans Serif"/>
                <a:cs typeface="Microsoft Sans Serif"/>
              </a:rPr>
              <a:t> </a:t>
            </a:r>
            <a:r>
              <a:rPr lang="en-US" sz="1800" spc="-55" dirty="0">
                <a:solidFill>
                  <a:srgbClr val="292929"/>
                </a:solidFill>
                <a:latin typeface="Microsoft Sans Serif"/>
                <a:cs typeface="Microsoft Sans Serif"/>
              </a:rPr>
              <a:t>and</a:t>
            </a:r>
            <a:r>
              <a:rPr lang="en-US" sz="1800" spc="70" dirty="0">
                <a:solidFill>
                  <a:srgbClr val="292929"/>
                </a:solidFill>
                <a:latin typeface="Microsoft Sans Serif"/>
                <a:cs typeface="Microsoft Sans Serif"/>
              </a:rPr>
              <a:t> 24</a:t>
            </a:r>
            <a:r>
              <a:rPr lang="en-US" sz="1800" spc="55" dirty="0">
                <a:solidFill>
                  <a:srgbClr val="292929"/>
                </a:solidFill>
                <a:latin typeface="Microsoft Sans Serif"/>
                <a:cs typeface="Microsoft Sans Serif"/>
              </a:rPr>
              <a:t> </a:t>
            </a:r>
            <a:r>
              <a:rPr lang="en-US" sz="1800" spc="-65" dirty="0">
                <a:solidFill>
                  <a:srgbClr val="292929"/>
                </a:solidFill>
                <a:latin typeface="Microsoft Sans Serif"/>
                <a:cs typeface="Microsoft Sans Serif"/>
              </a:rPr>
              <a:t>launches</a:t>
            </a:r>
            <a:r>
              <a:rPr lang="en-US" sz="1800" spc="60" dirty="0">
                <a:solidFill>
                  <a:srgbClr val="292929"/>
                </a:solidFill>
                <a:latin typeface="Microsoft Sans Serif"/>
                <a:cs typeface="Microsoft Sans Serif"/>
              </a:rPr>
              <a:t> </a:t>
            </a:r>
            <a:r>
              <a:rPr lang="en-US" sz="1800" spc="-70" dirty="0">
                <a:solidFill>
                  <a:srgbClr val="292929"/>
                </a:solidFill>
                <a:latin typeface="Microsoft Sans Serif"/>
                <a:cs typeface="Microsoft Sans Serif"/>
              </a:rPr>
              <a:t>succeeded</a:t>
            </a: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and Outcome using Folium</a:t>
            </a:r>
          </a:p>
        </p:txBody>
      </p:sp>
      <p:pic>
        <p:nvPicPr>
          <p:cNvPr id="6" name="object 5">
            <a:extLst>
              <a:ext uri="{FF2B5EF4-FFF2-40B4-BE49-F238E27FC236}">
                <a16:creationId xmlns:a16="http://schemas.microsoft.com/office/drawing/2014/main" id="{9DA677DB-82FE-46D2-89B0-7E41BB88535C}"/>
              </a:ext>
            </a:extLst>
          </p:cNvPr>
          <p:cNvPicPr/>
          <p:nvPr/>
        </p:nvPicPr>
        <p:blipFill>
          <a:blip r:embed="rId3" cstate="print"/>
          <a:stretch>
            <a:fillRect/>
          </a:stretch>
        </p:blipFill>
        <p:spPr>
          <a:xfrm>
            <a:off x="3783330" y="2138934"/>
            <a:ext cx="6825234" cy="294589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6" name="object 2">
            <a:extLst>
              <a:ext uri="{FF2B5EF4-FFF2-40B4-BE49-F238E27FC236}">
                <a16:creationId xmlns:a16="http://schemas.microsoft.com/office/drawing/2014/main" id="{2946A137-70DE-4E00-A574-037B8220459F}"/>
              </a:ext>
            </a:extLst>
          </p:cNvPr>
          <p:cNvSpPr txBox="1"/>
          <p:nvPr/>
        </p:nvSpPr>
        <p:spPr>
          <a:xfrm>
            <a:off x="848969" y="1521713"/>
            <a:ext cx="9706610" cy="36068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0665" algn="l"/>
                <a:tab pos="241300" algn="l"/>
              </a:tabLst>
            </a:pPr>
            <a:r>
              <a:rPr sz="2200" spc="-85" dirty="0">
                <a:solidFill>
                  <a:srgbClr val="292929"/>
                </a:solidFill>
                <a:latin typeface="Microsoft Sans Serif"/>
                <a:cs typeface="Microsoft Sans Serif"/>
              </a:rPr>
              <a:t>Screenshot</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r>
              <a:rPr sz="2200" spc="80" dirty="0">
                <a:solidFill>
                  <a:srgbClr val="292929"/>
                </a:solidFill>
                <a:latin typeface="Microsoft Sans Serif"/>
                <a:cs typeface="Microsoft Sans Serif"/>
              </a:rPr>
              <a:t> </a:t>
            </a:r>
            <a:r>
              <a:rPr sz="2200" spc="-140" dirty="0">
                <a:solidFill>
                  <a:srgbClr val="292929"/>
                </a:solidFill>
                <a:latin typeface="Microsoft Sans Serif"/>
                <a:cs typeface="Microsoft Sans Serif"/>
              </a:rPr>
              <a:t>VAFB</a:t>
            </a:r>
            <a:r>
              <a:rPr sz="2200" spc="80" dirty="0">
                <a:solidFill>
                  <a:srgbClr val="292929"/>
                </a:solidFill>
                <a:latin typeface="Microsoft Sans Serif"/>
                <a:cs typeface="Microsoft Sans Serif"/>
              </a:rPr>
              <a:t> </a:t>
            </a:r>
            <a:r>
              <a:rPr sz="2200" spc="-155" dirty="0">
                <a:solidFill>
                  <a:srgbClr val="292929"/>
                </a:solidFill>
                <a:latin typeface="Microsoft Sans Serif"/>
                <a:cs typeface="Microsoft Sans Serif"/>
              </a:rPr>
              <a:t>SLC-4E</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coastline</a:t>
            </a:r>
            <a:r>
              <a:rPr sz="2200" spc="85" dirty="0">
                <a:solidFill>
                  <a:srgbClr val="292929"/>
                </a:solidFill>
                <a:latin typeface="Microsoft Sans Serif"/>
                <a:cs typeface="Microsoft Sans Serif"/>
              </a:rPr>
              <a:t> </a:t>
            </a:r>
            <a:r>
              <a:rPr sz="2200" spc="-20" dirty="0">
                <a:solidFill>
                  <a:srgbClr val="292929"/>
                </a:solidFill>
                <a:latin typeface="Microsoft Sans Serif"/>
                <a:cs typeface="Microsoft Sans Serif"/>
              </a:rPr>
              <a:t>proximity</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with</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distance</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calculated:</a:t>
            </a:r>
            <a:endParaRPr sz="2200" dirty="0">
              <a:latin typeface="Microsoft Sans Serif"/>
              <a:cs typeface="Microsoft Sans Serif"/>
            </a:endParaRPr>
          </a:p>
        </p:txBody>
      </p:sp>
      <p:sp>
        <p:nvSpPr>
          <p:cNvPr id="7" name="object 3">
            <a:extLst>
              <a:ext uri="{FF2B5EF4-FFF2-40B4-BE49-F238E27FC236}">
                <a16:creationId xmlns:a16="http://schemas.microsoft.com/office/drawing/2014/main" id="{08B29876-61FB-448D-A167-C5EE911A7EC8}"/>
              </a:ext>
            </a:extLst>
          </p:cNvPr>
          <p:cNvSpPr txBox="1"/>
          <p:nvPr/>
        </p:nvSpPr>
        <p:spPr>
          <a:xfrm>
            <a:off x="639419" y="4499801"/>
            <a:ext cx="9801860" cy="762635"/>
          </a:xfrm>
          <a:prstGeom prst="rect">
            <a:avLst/>
          </a:prstGeom>
        </p:spPr>
        <p:txBody>
          <a:bodyPr vert="horz" wrap="square" lIns="0" tIns="12065" rIns="0" bIns="0" rtlCol="0">
            <a:spAutoFit/>
          </a:bodyPr>
          <a:lstStyle/>
          <a:p>
            <a:pPr marL="12700">
              <a:lnSpc>
                <a:spcPct val="100000"/>
              </a:lnSpc>
              <a:spcBef>
                <a:spcPts val="95"/>
              </a:spcBef>
              <a:tabLst>
                <a:tab pos="240665" algn="l"/>
                <a:tab pos="241300" algn="l"/>
              </a:tabLst>
            </a:pPr>
            <a:endParaRPr sz="2200" dirty="0">
              <a:latin typeface="Microsoft Sans Serif"/>
              <a:cs typeface="Microsoft Sans Serif"/>
            </a:endParaRPr>
          </a:p>
          <a:p>
            <a:pPr marL="241300" indent="-228600">
              <a:lnSpc>
                <a:spcPct val="100000"/>
              </a:lnSpc>
              <a:spcBef>
                <a:spcPts val="1250"/>
              </a:spcBef>
              <a:buFont typeface="Wingdings"/>
              <a:buChar char=""/>
              <a:tabLst>
                <a:tab pos="241300" algn="l"/>
              </a:tabLst>
            </a:pP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distance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between</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launch</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site</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coastline</a:t>
            </a:r>
            <a:r>
              <a:rPr sz="1600" spc="95" dirty="0">
                <a:solidFill>
                  <a:srgbClr val="292929"/>
                </a:solidFill>
                <a:latin typeface="Microsoft Sans Serif"/>
                <a:cs typeface="Microsoft Sans Serif"/>
              </a:rPr>
              <a:t> </a:t>
            </a:r>
            <a:r>
              <a:rPr sz="1600" spc="-45"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1.35</a:t>
            </a:r>
            <a:r>
              <a:rPr sz="1600" spc="75" dirty="0">
                <a:solidFill>
                  <a:srgbClr val="292929"/>
                </a:solidFill>
                <a:latin typeface="Microsoft Sans Serif"/>
                <a:cs typeface="Microsoft Sans Serif"/>
              </a:rPr>
              <a:t> </a:t>
            </a:r>
            <a:r>
              <a:rPr sz="1600" spc="-65" dirty="0">
                <a:solidFill>
                  <a:srgbClr val="292929"/>
                </a:solidFill>
                <a:latin typeface="Microsoft Sans Serif"/>
                <a:cs typeface="Microsoft Sans Serif"/>
              </a:rPr>
              <a:t>km,</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it</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has</a:t>
            </a:r>
            <a:r>
              <a:rPr sz="1600" spc="70" dirty="0">
                <a:solidFill>
                  <a:srgbClr val="292929"/>
                </a:solidFill>
                <a:latin typeface="Microsoft Sans Serif"/>
                <a:cs typeface="Microsoft Sans Serif"/>
              </a:rPr>
              <a:t> 6</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failed</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launches</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85" dirty="0">
                <a:solidFill>
                  <a:srgbClr val="292929"/>
                </a:solidFill>
                <a:latin typeface="Microsoft Sans Serif"/>
                <a:cs typeface="Microsoft Sans Serif"/>
              </a:rPr>
              <a:t> </a:t>
            </a:r>
            <a:r>
              <a:rPr sz="1600" spc="70" dirty="0">
                <a:solidFill>
                  <a:srgbClr val="292929"/>
                </a:solidFill>
                <a:latin typeface="Microsoft Sans Serif"/>
                <a:cs typeface="Microsoft Sans Serif"/>
              </a:rPr>
              <a:t>4</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succeeded</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launches.</a:t>
            </a:r>
            <a:endParaRPr sz="1600" dirty="0">
              <a:latin typeface="Microsoft Sans Serif"/>
              <a:cs typeface="Microsoft Sans Serif"/>
            </a:endParaRPr>
          </a:p>
        </p:txBody>
      </p:sp>
      <p:sp>
        <p:nvSpPr>
          <p:cNvPr id="9" name="object 4">
            <a:extLst>
              <a:ext uri="{FF2B5EF4-FFF2-40B4-BE49-F238E27FC236}">
                <a16:creationId xmlns:a16="http://schemas.microsoft.com/office/drawing/2014/main" id="{1E996BBA-2D46-460A-B7C8-0C8C975A94CC}"/>
              </a:ext>
            </a:extLst>
          </p:cNvPr>
          <p:cNvSpPr txBox="1">
            <a:spLocks/>
          </p:cNvSpPr>
          <p:nvPr/>
        </p:nvSpPr>
        <p:spPr>
          <a:xfrm>
            <a:off x="1039495" y="544195"/>
            <a:ext cx="6652259" cy="589280"/>
          </a:xfrm>
          <a:prstGeom prst="rect">
            <a:avLst/>
          </a:prstGeom>
        </p:spPr>
        <p:txBody>
          <a:bodyPr vert="horz" wrap="square" lIns="0" tIns="12065" rIns="0" bIns="0" rtlCol="0">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US" sz="3700" spc="-90" dirty="0">
                <a:solidFill>
                  <a:srgbClr val="0A48CA"/>
                </a:solidFill>
                <a:latin typeface="Microsoft Sans Serif"/>
                <a:cs typeface="Microsoft Sans Serif"/>
              </a:rPr>
              <a:t>Folium</a:t>
            </a:r>
            <a:r>
              <a:rPr lang="en-US" sz="3700" spc="125" dirty="0">
                <a:solidFill>
                  <a:srgbClr val="0A48CA"/>
                </a:solidFill>
                <a:latin typeface="Microsoft Sans Serif"/>
                <a:cs typeface="Microsoft Sans Serif"/>
              </a:rPr>
              <a:t> </a:t>
            </a:r>
            <a:r>
              <a:rPr lang="en-US" sz="3700" spc="-140" dirty="0">
                <a:solidFill>
                  <a:srgbClr val="0A48CA"/>
                </a:solidFill>
                <a:latin typeface="Microsoft Sans Serif"/>
                <a:cs typeface="Microsoft Sans Serif"/>
              </a:rPr>
              <a:t>Map</a:t>
            </a:r>
            <a:r>
              <a:rPr lang="en-US" sz="3700" spc="130" dirty="0">
                <a:solidFill>
                  <a:srgbClr val="0A48CA"/>
                </a:solidFill>
                <a:latin typeface="Microsoft Sans Serif"/>
                <a:cs typeface="Microsoft Sans Serif"/>
              </a:rPr>
              <a:t> </a:t>
            </a:r>
            <a:r>
              <a:rPr lang="en-US" sz="3700" spc="-5" dirty="0">
                <a:solidFill>
                  <a:srgbClr val="0A48CA"/>
                </a:solidFill>
                <a:latin typeface="Microsoft Sans Serif"/>
                <a:cs typeface="Microsoft Sans Serif"/>
              </a:rPr>
              <a:t>of</a:t>
            </a:r>
            <a:r>
              <a:rPr lang="en-US" sz="3700" spc="130" dirty="0">
                <a:solidFill>
                  <a:srgbClr val="0A48CA"/>
                </a:solidFill>
                <a:latin typeface="Microsoft Sans Serif"/>
                <a:cs typeface="Microsoft Sans Serif"/>
              </a:rPr>
              <a:t> </a:t>
            </a:r>
            <a:r>
              <a:rPr lang="en-US" sz="3700" spc="-130" dirty="0">
                <a:solidFill>
                  <a:srgbClr val="0A48CA"/>
                </a:solidFill>
                <a:latin typeface="Microsoft Sans Serif"/>
                <a:cs typeface="Microsoft Sans Serif"/>
              </a:rPr>
              <a:t>Site</a:t>
            </a:r>
            <a:r>
              <a:rPr lang="en-US" sz="3700" spc="135" dirty="0">
                <a:solidFill>
                  <a:srgbClr val="0A48CA"/>
                </a:solidFill>
                <a:latin typeface="Microsoft Sans Serif"/>
                <a:cs typeface="Microsoft Sans Serif"/>
              </a:rPr>
              <a:t> </a:t>
            </a:r>
            <a:r>
              <a:rPr lang="en-US" sz="3700" spc="-225" dirty="0">
                <a:solidFill>
                  <a:srgbClr val="0A48CA"/>
                </a:solidFill>
                <a:latin typeface="Microsoft Sans Serif"/>
                <a:cs typeface="Microsoft Sans Serif"/>
              </a:rPr>
              <a:t>VAFB</a:t>
            </a:r>
            <a:r>
              <a:rPr lang="en-US" sz="3700" spc="130" dirty="0">
                <a:solidFill>
                  <a:srgbClr val="0A48CA"/>
                </a:solidFill>
                <a:latin typeface="Microsoft Sans Serif"/>
                <a:cs typeface="Microsoft Sans Serif"/>
              </a:rPr>
              <a:t> </a:t>
            </a:r>
            <a:r>
              <a:rPr lang="en-US" sz="3700" spc="-265" dirty="0">
                <a:solidFill>
                  <a:srgbClr val="0A48CA"/>
                </a:solidFill>
                <a:latin typeface="Microsoft Sans Serif"/>
                <a:cs typeface="Microsoft Sans Serif"/>
              </a:rPr>
              <a:t>SLC-4E</a:t>
            </a:r>
            <a:endParaRPr lang="en-US" sz="3700" dirty="0">
              <a:latin typeface="Microsoft Sans Serif"/>
              <a:cs typeface="Microsoft Sans Serif"/>
            </a:endParaRPr>
          </a:p>
        </p:txBody>
      </p:sp>
      <p:pic>
        <p:nvPicPr>
          <p:cNvPr id="10" name="object 5">
            <a:extLst>
              <a:ext uri="{FF2B5EF4-FFF2-40B4-BE49-F238E27FC236}">
                <a16:creationId xmlns:a16="http://schemas.microsoft.com/office/drawing/2014/main" id="{1FEFA122-B1D0-485B-A629-4DD66B10BF93}"/>
              </a:ext>
            </a:extLst>
          </p:cNvPr>
          <p:cNvPicPr/>
          <p:nvPr/>
        </p:nvPicPr>
        <p:blipFill>
          <a:blip r:embed="rId3" cstate="print"/>
          <a:stretch>
            <a:fillRect/>
          </a:stretch>
        </p:blipFill>
        <p:spPr>
          <a:xfrm>
            <a:off x="1847850" y="2065020"/>
            <a:ext cx="6383274" cy="2727960"/>
          </a:xfrm>
          <a:prstGeom prst="rect">
            <a:avLst/>
          </a:prstGeom>
        </p:spPr>
      </p:pic>
      <p:sp>
        <p:nvSpPr>
          <p:cNvPr id="11" name="object 6">
            <a:extLst>
              <a:ext uri="{FF2B5EF4-FFF2-40B4-BE49-F238E27FC236}">
                <a16:creationId xmlns:a16="http://schemas.microsoft.com/office/drawing/2014/main" id="{39A527A8-1FCC-40F2-B5D6-B808C71A22BF}"/>
              </a:ext>
            </a:extLst>
          </p:cNvPr>
          <p:cNvSpPr txBox="1">
            <a:spLocks/>
          </p:cNvSpPr>
          <p:nvPr/>
        </p:nvSpPr>
        <p:spPr>
          <a:xfrm>
            <a:off x="11084306" y="6103723"/>
            <a:ext cx="332740"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fld id="{81D60167-4931-47E6-BA6A-407CBD079E47}" type="slidenum">
              <a:rPr lang="en-US" spc="70" smtClean="0"/>
              <a:pPr marL="38100">
                <a:lnSpc>
                  <a:spcPts val="1835"/>
                </a:lnSpc>
              </a:pPr>
              <a:t>37</a:t>
            </a:fld>
            <a:endParaRPr lang="en-US" spc="70"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E2185F8-FC0C-4FC4-91B7-98AB7A357B87}"/>
              </a:ext>
            </a:extLst>
          </p:cNvPr>
          <p:cNvSpPr>
            <a:spLocks noGrp="1"/>
          </p:cNvSpPr>
          <p:nvPr>
            <p:ph type="body" sz="half" idx="2"/>
          </p:nvPr>
        </p:nvSpPr>
        <p:spPr>
          <a:xfrm>
            <a:off x="506730" y="2068831"/>
            <a:ext cx="3051810" cy="2778338"/>
          </a:xfrm>
        </p:spPr>
        <p:txBody>
          <a:bodyPr/>
          <a:lstStyle/>
          <a:p>
            <a:endParaRPr lang="en-US" sz="1400" spc="-60" dirty="0">
              <a:solidFill>
                <a:srgbClr val="292929"/>
              </a:solidFill>
              <a:latin typeface="Microsoft Sans Serif"/>
              <a:cs typeface="Microsoft Sans Serif"/>
            </a:endParaRPr>
          </a:p>
          <a:p>
            <a:r>
              <a:rPr lang="en-US" sz="1400" spc="-60" dirty="0">
                <a:solidFill>
                  <a:srgbClr val="292929"/>
                </a:solidFill>
                <a:latin typeface="Microsoft Sans Serif"/>
                <a:cs typeface="Microsoft Sans Serif"/>
              </a:rPr>
              <a:t>Site</a:t>
            </a:r>
            <a:r>
              <a:rPr lang="en-US" sz="1400" spc="65" dirty="0">
                <a:solidFill>
                  <a:srgbClr val="292929"/>
                </a:solidFill>
                <a:latin typeface="Microsoft Sans Serif"/>
                <a:cs typeface="Microsoft Sans Serif"/>
              </a:rPr>
              <a:t> </a:t>
            </a:r>
            <a:r>
              <a:rPr lang="en-US" sz="1400" spc="-204" dirty="0">
                <a:solidFill>
                  <a:srgbClr val="292929"/>
                </a:solidFill>
                <a:latin typeface="Microsoft Sans Serif"/>
                <a:cs typeface="Microsoft Sans Serif"/>
              </a:rPr>
              <a:t>KSC</a:t>
            </a:r>
            <a:r>
              <a:rPr lang="en-US" sz="1400" spc="70"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LC-39A</a:t>
            </a:r>
            <a:r>
              <a:rPr lang="en-US" sz="1400" spc="80" dirty="0">
                <a:solidFill>
                  <a:srgbClr val="292929"/>
                </a:solidFill>
                <a:latin typeface="Microsoft Sans Serif"/>
                <a:cs typeface="Microsoft Sans Serif"/>
              </a:rPr>
              <a:t> </a:t>
            </a:r>
            <a:r>
              <a:rPr lang="en-US" sz="1400" spc="-85" dirty="0">
                <a:solidFill>
                  <a:srgbClr val="292929"/>
                </a:solidFill>
                <a:latin typeface="Microsoft Sans Serif"/>
                <a:cs typeface="Microsoft Sans Serif"/>
              </a:rPr>
              <a:t>has</a:t>
            </a:r>
            <a:r>
              <a:rPr lang="en-US" sz="1400" spc="70"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highest</a:t>
            </a:r>
            <a:r>
              <a:rPr lang="en-US" sz="1400" spc="60" dirty="0">
                <a:solidFill>
                  <a:srgbClr val="292929"/>
                </a:solidFill>
                <a:latin typeface="Microsoft Sans Serif"/>
                <a:cs typeface="Microsoft Sans Serif"/>
              </a:rPr>
              <a:t> </a:t>
            </a:r>
            <a:r>
              <a:rPr lang="en-US" sz="1400" spc="-95" dirty="0">
                <a:solidFill>
                  <a:srgbClr val="292929"/>
                </a:solidFill>
                <a:latin typeface="Microsoft Sans Serif"/>
                <a:cs typeface="Microsoft Sans Serif"/>
              </a:rPr>
              <a:t>success</a:t>
            </a:r>
            <a:r>
              <a:rPr lang="en-US" sz="1400" spc="7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rate</a:t>
            </a:r>
            <a:r>
              <a:rPr lang="en-US" spc="75" dirty="0">
                <a:solidFill>
                  <a:srgbClr val="292929"/>
                </a:solidFill>
                <a:latin typeface="Microsoft Sans Serif"/>
                <a:cs typeface="Microsoft Sans Serif"/>
              </a:rPr>
              <a:t>(41.7%) </a:t>
            </a:r>
            <a:r>
              <a:rPr lang="en-US" sz="1400" spc="-20" dirty="0">
                <a:solidFill>
                  <a:srgbClr val="292929"/>
                </a:solidFill>
                <a:latin typeface="Microsoft Sans Serif"/>
                <a:cs typeface="Microsoft Sans Serif"/>
              </a:rPr>
              <a:t>followed</a:t>
            </a:r>
            <a:r>
              <a:rPr lang="en-US" sz="1400" spc="9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by</a:t>
            </a:r>
            <a:r>
              <a:rPr lang="en-US" sz="1400" spc="70" dirty="0">
                <a:solidFill>
                  <a:srgbClr val="292929"/>
                </a:solidFill>
                <a:latin typeface="Microsoft Sans Serif"/>
                <a:cs typeface="Microsoft Sans Serif"/>
              </a:rPr>
              <a:t> </a:t>
            </a:r>
            <a:r>
              <a:rPr lang="en-US" sz="1400" spc="-175" dirty="0">
                <a:solidFill>
                  <a:srgbClr val="292929"/>
                </a:solidFill>
                <a:latin typeface="Microsoft Sans Serif"/>
                <a:cs typeface="Microsoft Sans Serif"/>
              </a:rPr>
              <a:t>CCASF</a:t>
            </a:r>
            <a:r>
              <a:rPr lang="en-US" sz="1400" spc="70"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LC-40 ,</a:t>
            </a:r>
            <a:r>
              <a:rPr lang="en-US" sz="1400" spc="75" dirty="0">
                <a:solidFill>
                  <a:srgbClr val="292929"/>
                </a:solidFill>
                <a:latin typeface="Microsoft Sans Serif"/>
                <a:cs typeface="Microsoft Sans Serif"/>
              </a:rPr>
              <a:t> </a:t>
            </a:r>
            <a:r>
              <a:rPr lang="en-US" sz="1400" spc="-100" dirty="0">
                <a:solidFill>
                  <a:srgbClr val="292929"/>
                </a:solidFill>
                <a:latin typeface="Microsoft Sans Serif"/>
                <a:cs typeface="Microsoft Sans Serif"/>
              </a:rPr>
              <a:t>VAFB</a:t>
            </a:r>
            <a:r>
              <a:rPr lang="en-US" sz="1400" spc="75" dirty="0">
                <a:solidFill>
                  <a:srgbClr val="292929"/>
                </a:solidFill>
                <a:latin typeface="Microsoft Sans Serif"/>
                <a:cs typeface="Microsoft Sans Serif"/>
              </a:rPr>
              <a:t> </a:t>
            </a:r>
            <a:r>
              <a:rPr lang="en-US" sz="1400" spc="-105" dirty="0">
                <a:solidFill>
                  <a:srgbClr val="292929"/>
                </a:solidFill>
                <a:latin typeface="Microsoft Sans Serif"/>
                <a:cs typeface="Microsoft Sans Serif"/>
              </a:rPr>
              <a:t>SLC-4E, </a:t>
            </a:r>
            <a:r>
              <a:rPr lang="en-US" spc="-55" dirty="0">
                <a:solidFill>
                  <a:srgbClr val="292929"/>
                </a:solidFill>
                <a:latin typeface="Microsoft Sans Serif"/>
                <a:cs typeface="Microsoft Sans Serif"/>
              </a:rPr>
              <a:t>while</a:t>
            </a:r>
            <a:r>
              <a:rPr lang="en-US" sz="1400" spc="70" dirty="0">
                <a:solidFill>
                  <a:srgbClr val="292929"/>
                </a:solidFill>
                <a:latin typeface="Microsoft Sans Serif"/>
                <a:cs typeface="Microsoft Sans Serif"/>
              </a:rPr>
              <a:t> </a:t>
            </a:r>
            <a:r>
              <a:rPr lang="en-US" sz="1400" spc="-175" dirty="0">
                <a:solidFill>
                  <a:srgbClr val="292929"/>
                </a:solidFill>
                <a:latin typeface="Microsoft Sans Serif"/>
                <a:cs typeface="Microsoft Sans Serif"/>
              </a:rPr>
              <a:t>CCAFS</a:t>
            </a:r>
            <a:r>
              <a:rPr lang="en-US" sz="1400" spc="75" dirty="0">
                <a:solidFill>
                  <a:srgbClr val="292929"/>
                </a:solidFill>
                <a:latin typeface="Microsoft Sans Serif"/>
                <a:cs typeface="Microsoft Sans Serif"/>
              </a:rPr>
              <a:t> </a:t>
            </a:r>
            <a:r>
              <a:rPr lang="en-US" sz="1400" spc="-65" dirty="0">
                <a:solidFill>
                  <a:srgbClr val="292929"/>
                </a:solidFill>
                <a:latin typeface="Microsoft Sans Serif"/>
                <a:cs typeface="Microsoft Sans Serif"/>
              </a:rPr>
              <a:t>SLC-40</a:t>
            </a:r>
            <a:r>
              <a:rPr lang="en-US" sz="1600" spc="-65" dirty="0">
                <a:solidFill>
                  <a:srgbClr val="292929"/>
                </a:solidFill>
                <a:latin typeface="Microsoft Sans Serif"/>
                <a:cs typeface="Microsoft Sans Serif"/>
              </a:rPr>
              <a:t> has the least (12.5%)</a:t>
            </a:r>
            <a:endParaRPr lang="en-US" sz="1600" dirty="0">
              <a:latin typeface="Microsoft Sans Serif"/>
              <a:cs typeface="Microsoft Sans Serif"/>
            </a:endParaRPr>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6" name="object 5">
            <a:extLst>
              <a:ext uri="{FF2B5EF4-FFF2-40B4-BE49-F238E27FC236}">
                <a16:creationId xmlns:a16="http://schemas.microsoft.com/office/drawing/2014/main" id="{479585BB-0DE5-4F25-95D4-FA34ED61C69B}"/>
              </a:ext>
            </a:extLst>
          </p:cNvPr>
          <p:cNvPicPr/>
          <p:nvPr/>
        </p:nvPicPr>
        <p:blipFill>
          <a:blip r:embed="rId3" cstate="print"/>
          <a:stretch>
            <a:fillRect/>
          </a:stretch>
        </p:blipFill>
        <p:spPr>
          <a:xfrm>
            <a:off x="3798570" y="1826513"/>
            <a:ext cx="7258050" cy="2816352"/>
          </a:xfrm>
          <a:prstGeom prst="rect">
            <a:avLst/>
          </a:prstGeom>
        </p:spPr>
      </p:pic>
      <p:sp>
        <p:nvSpPr>
          <p:cNvPr id="9" name="object 4">
            <a:extLst>
              <a:ext uri="{FF2B5EF4-FFF2-40B4-BE49-F238E27FC236}">
                <a16:creationId xmlns:a16="http://schemas.microsoft.com/office/drawing/2014/main" id="{CD0B1B01-BE58-416F-84CC-77AF2E7D056B}"/>
              </a:ext>
            </a:extLst>
          </p:cNvPr>
          <p:cNvSpPr txBox="1">
            <a:spLocks/>
          </p:cNvSpPr>
          <p:nvPr/>
        </p:nvSpPr>
        <p:spPr>
          <a:xfrm>
            <a:off x="906389" y="715518"/>
            <a:ext cx="6858000" cy="422275"/>
          </a:xfrm>
          <a:prstGeom prst="rect">
            <a:avLst/>
          </a:prstGeom>
        </p:spPr>
        <p:txBody>
          <a:bodyPr vert="horz" wrap="square" lIns="0" tIns="13335" rIns="0" bIns="0" rtlCol="0">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5"/>
              </a:spcBef>
            </a:pPr>
            <a:r>
              <a:rPr lang="en-US" sz="2600" spc="-70">
                <a:solidFill>
                  <a:srgbClr val="0A48CA"/>
                </a:solidFill>
                <a:latin typeface="Microsoft Sans Serif"/>
                <a:cs typeface="Microsoft Sans Serif"/>
              </a:rPr>
              <a:t>Dashboard</a:t>
            </a:r>
            <a:r>
              <a:rPr lang="en-US" sz="2600" spc="85">
                <a:solidFill>
                  <a:srgbClr val="0A48CA"/>
                </a:solidFill>
                <a:latin typeface="Microsoft Sans Serif"/>
                <a:cs typeface="Microsoft Sans Serif"/>
              </a:rPr>
              <a:t> </a:t>
            </a:r>
            <a:r>
              <a:rPr lang="en-US" sz="2600" spc="-45">
                <a:solidFill>
                  <a:srgbClr val="0A48CA"/>
                </a:solidFill>
                <a:latin typeface="Microsoft Sans Serif"/>
                <a:cs typeface="Microsoft Sans Serif"/>
              </a:rPr>
              <a:t>showing</a:t>
            </a:r>
            <a:r>
              <a:rPr lang="en-US" sz="2600" spc="75">
                <a:solidFill>
                  <a:srgbClr val="0A48CA"/>
                </a:solidFill>
                <a:latin typeface="Microsoft Sans Serif"/>
                <a:cs typeface="Microsoft Sans Serif"/>
              </a:rPr>
              <a:t> </a:t>
            </a:r>
            <a:r>
              <a:rPr lang="en-US" sz="2600" spc="-15">
                <a:solidFill>
                  <a:srgbClr val="0A48CA"/>
                </a:solidFill>
                <a:latin typeface="Microsoft Sans Serif"/>
                <a:cs typeface="Microsoft Sans Serif"/>
              </a:rPr>
              <a:t>All</a:t>
            </a:r>
            <a:r>
              <a:rPr lang="en-US" sz="2600" spc="95">
                <a:solidFill>
                  <a:srgbClr val="0A48CA"/>
                </a:solidFill>
                <a:latin typeface="Microsoft Sans Serif"/>
                <a:cs typeface="Microsoft Sans Serif"/>
              </a:rPr>
              <a:t> </a:t>
            </a:r>
            <a:r>
              <a:rPr lang="en-US" sz="2600" spc="-110">
                <a:solidFill>
                  <a:srgbClr val="0A48CA"/>
                </a:solidFill>
                <a:latin typeface="Microsoft Sans Serif"/>
                <a:cs typeface="Microsoft Sans Serif"/>
              </a:rPr>
              <a:t>Launch</a:t>
            </a:r>
            <a:r>
              <a:rPr lang="en-US" sz="2600" spc="75">
                <a:solidFill>
                  <a:srgbClr val="0A48CA"/>
                </a:solidFill>
                <a:latin typeface="Microsoft Sans Serif"/>
                <a:cs typeface="Microsoft Sans Serif"/>
              </a:rPr>
              <a:t> </a:t>
            </a:r>
            <a:r>
              <a:rPr lang="en-US" sz="2600" spc="-105">
                <a:solidFill>
                  <a:srgbClr val="0A48CA"/>
                </a:solidFill>
                <a:latin typeface="Microsoft Sans Serif"/>
                <a:cs typeface="Microsoft Sans Serif"/>
              </a:rPr>
              <a:t>Sites</a:t>
            </a:r>
            <a:r>
              <a:rPr lang="en-US" sz="2600" spc="75">
                <a:solidFill>
                  <a:srgbClr val="0A48CA"/>
                </a:solidFill>
                <a:latin typeface="Microsoft Sans Serif"/>
                <a:cs typeface="Microsoft Sans Serif"/>
              </a:rPr>
              <a:t> </a:t>
            </a:r>
            <a:r>
              <a:rPr lang="en-US" sz="2600" spc="-20">
                <a:solidFill>
                  <a:srgbClr val="0A48CA"/>
                </a:solidFill>
                <a:latin typeface="Microsoft Sans Serif"/>
                <a:cs typeface="Microsoft Sans Serif"/>
              </a:rPr>
              <a:t>in</a:t>
            </a:r>
            <a:r>
              <a:rPr lang="en-US" sz="2600" spc="80">
                <a:solidFill>
                  <a:srgbClr val="0A48CA"/>
                </a:solidFill>
                <a:latin typeface="Microsoft Sans Serif"/>
                <a:cs typeface="Microsoft Sans Serif"/>
              </a:rPr>
              <a:t> </a:t>
            </a:r>
            <a:r>
              <a:rPr lang="en-US" sz="2600" spc="-130">
                <a:solidFill>
                  <a:srgbClr val="0A48CA"/>
                </a:solidFill>
                <a:latin typeface="Microsoft Sans Serif"/>
                <a:cs typeface="Microsoft Sans Serif"/>
              </a:rPr>
              <a:t>Pie</a:t>
            </a:r>
            <a:r>
              <a:rPr lang="en-US" sz="2600" spc="95">
                <a:solidFill>
                  <a:srgbClr val="0A48CA"/>
                </a:solidFill>
                <a:latin typeface="Microsoft Sans Serif"/>
                <a:cs typeface="Microsoft Sans Serif"/>
              </a:rPr>
              <a:t> </a:t>
            </a:r>
            <a:r>
              <a:rPr lang="en-US" sz="2600" spc="-55">
                <a:solidFill>
                  <a:srgbClr val="0A48CA"/>
                </a:solidFill>
                <a:latin typeface="Microsoft Sans Serif"/>
                <a:cs typeface="Microsoft Sans Serif"/>
              </a:rPr>
              <a:t>chart</a:t>
            </a:r>
            <a:endParaRPr lang="en-US" sz="2600" dirty="0">
              <a:latin typeface="Microsoft Sans Serif"/>
              <a:cs typeface="Microsoft Sans Serif"/>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66886"/>
            <a:ext cx="5660840" cy="4572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tx1"/>
                </a:solidFill>
                <a:latin typeface="Abadi" panose="020B0604020104020204" pitchFamily="34" charset="0"/>
                <a:cs typeface="Times New Roman" panose="02020603050405020304" pitchFamily="18" charset="0"/>
              </a:rPr>
              <a:t>This project aimed to analyze SpaceX’s Falcon 9 rocket launches. The goal is to predict if Falcon-9’s first stage would land successfully after being launched into space. By determining the successful landing of Falcon-9’s stage, we could determine the launching cost of the rocket. By reusing the first stage of Falcon 9, the launching cost per rocket would surely reduce from 165 million to approximately 63 millions. This finding made SpaceX’s space program relatively cheaper compared to other providers.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cs typeface="Times New Roman" panose="02020603050405020304" pitchFamily="18" charset="0"/>
              </a:rPr>
              <a:t>Which factors contribute to successful landing?</a:t>
            </a:r>
          </a:p>
          <a:p>
            <a:pPr marL="0" indent="0">
              <a:spcBef>
                <a:spcPts val="1400"/>
              </a:spcBef>
              <a:buNone/>
            </a:pPr>
            <a:r>
              <a:rPr lang="en-US" sz="2200" dirty="0">
                <a:solidFill>
                  <a:schemeClr val="accent3">
                    <a:lumMod val="25000"/>
                  </a:schemeClr>
                </a:solidFill>
                <a:latin typeface="Abadi" panose="020B0604020104020204" pitchFamily="34" charset="0"/>
                <a:cs typeface="Times New Roman" panose="02020603050405020304" pitchFamily="18" charset="0"/>
              </a:rPr>
              <a:t>Which conditions will aid SpaceX to achieve best results?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6" name="object 2">
            <a:extLst>
              <a:ext uri="{FF2B5EF4-FFF2-40B4-BE49-F238E27FC236}">
                <a16:creationId xmlns:a16="http://schemas.microsoft.com/office/drawing/2014/main" id="{79D815B5-FC10-4AAE-9BDE-34F32386B776}"/>
              </a:ext>
            </a:extLst>
          </p:cNvPr>
          <p:cNvSpPr txBox="1"/>
          <p:nvPr/>
        </p:nvSpPr>
        <p:spPr>
          <a:xfrm>
            <a:off x="813003" y="1492758"/>
            <a:ext cx="8132445" cy="360680"/>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0665" algn="l"/>
                <a:tab pos="241300" algn="l"/>
              </a:tabLst>
            </a:pPr>
            <a:r>
              <a:rPr sz="2200" spc="-85" dirty="0">
                <a:solidFill>
                  <a:srgbClr val="292929"/>
                </a:solidFill>
                <a:latin typeface="Microsoft Sans Serif"/>
                <a:cs typeface="Microsoft Sans Serif"/>
              </a:rPr>
              <a:t>Screenshot</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launching</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with</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highest</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5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ratio:</a:t>
            </a:r>
            <a:endParaRPr sz="2200" dirty="0">
              <a:latin typeface="Microsoft Sans Serif"/>
              <a:cs typeface="Microsoft Sans Serif"/>
            </a:endParaRPr>
          </a:p>
        </p:txBody>
      </p:sp>
      <p:sp>
        <p:nvSpPr>
          <p:cNvPr id="7" name="object 3">
            <a:extLst>
              <a:ext uri="{FF2B5EF4-FFF2-40B4-BE49-F238E27FC236}">
                <a16:creationId xmlns:a16="http://schemas.microsoft.com/office/drawing/2014/main" id="{B948C11D-395C-45B2-80FB-2DB7F704B4EE}"/>
              </a:ext>
            </a:extLst>
          </p:cNvPr>
          <p:cNvSpPr txBox="1"/>
          <p:nvPr/>
        </p:nvSpPr>
        <p:spPr>
          <a:xfrm>
            <a:off x="813003" y="4932934"/>
            <a:ext cx="8267065" cy="609782"/>
          </a:xfrm>
          <a:prstGeom prst="rect">
            <a:avLst/>
          </a:prstGeom>
        </p:spPr>
        <p:txBody>
          <a:bodyPr vert="horz" wrap="square" lIns="0" tIns="12065" rIns="0" bIns="0" rtlCol="0">
            <a:spAutoFit/>
          </a:bodyPr>
          <a:lstStyle/>
          <a:p>
            <a:pPr marL="241300" indent="-228600">
              <a:lnSpc>
                <a:spcPct val="100000"/>
              </a:lnSpc>
              <a:spcBef>
                <a:spcPts val="1250"/>
              </a:spcBef>
              <a:buFont typeface="Wingdings"/>
              <a:buChar char=""/>
              <a:tabLst>
                <a:tab pos="241300" algn="l"/>
              </a:tabLst>
            </a:pPr>
            <a:r>
              <a:rPr lang="en-US" sz="1600" spc="-60" dirty="0">
                <a:solidFill>
                  <a:srgbClr val="292929"/>
                </a:solidFill>
                <a:latin typeface="Microsoft Sans Serif"/>
                <a:cs typeface="Microsoft Sans Serif"/>
              </a:rPr>
              <a:t>Site</a:t>
            </a:r>
            <a:r>
              <a:rPr lang="en-US" sz="1600" spc="65" dirty="0">
                <a:solidFill>
                  <a:srgbClr val="292929"/>
                </a:solidFill>
                <a:latin typeface="Microsoft Sans Serif"/>
                <a:cs typeface="Microsoft Sans Serif"/>
              </a:rPr>
              <a:t> </a:t>
            </a:r>
            <a:r>
              <a:rPr lang="en-US" sz="1600" spc="-204" dirty="0">
                <a:solidFill>
                  <a:srgbClr val="292929"/>
                </a:solidFill>
                <a:latin typeface="Microsoft Sans Serif"/>
                <a:cs typeface="Microsoft Sans Serif"/>
              </a:rPr>
              <a:t>KSC</a:t>
            </a:r>
            <a:r>
              <a:rPr lang="en-US" sz="1600" spc="70"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LC-39A</a:t>
            </a:r>
            <a:r>
              <a:rPr lang="en-US" sz="1600" spc="80" dirty="0">
                <a:solidFill>
                  <a:srgbClr val="292929"/>
                </a:solidFill>
                <a:latin typeface="Microsoft Sans Serif"/>
                <a:cs typeface="Microsoft Sans Serif"/>
              </a:rPr>
              <a:t> </a:t>
            </a:r>
            <a:r>
              <a:rPr lang="en-US" sz="1600" spc="-85" dirty="0">
                <a:solidFill>
                  <a:srgbClr val="292929"/>
                </a:solidFill>
                <a:latin typeface="Microsoft Sans Serif"/>
                <a:cs typeface="Microsoft Sans Serif"/>
              </a:rPr>
              <a:t>has</a:t>
            </a:r>
            <a:r>
              <a:rPr lang="en-US" sz="1600" spc="75" dirty="0">
                <a:solidFill>
                  <a:srgbClr val="292929"/>
                </a:solidFill>
                <a:latin typeface="Microsoft Sans Serif"/>
                <a:cs typeface="Microsoft Sans Serif"/>
              </a:rPr>
              <a:t> </a:t>
            </a:r>
            <a:r>
              <a:rPr lang="en-US" sz="1600" spc="-25" dirty="0">
                <a:solidFill>
                  <a:srgbClr val="292929"/>
                </a:solidFill>
                <a:latin typeface="Microsoft Sans Serif"/>
                <a:cs typeface="Microsoft Sans Serif"/>
              </a:rPr>
              <a:t>higher</a:t>
            </a:r>
            <a:r>
              <a:rPr lang="en-US" sz="1600" spc="60"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launching</a:t>
            </a:r>
            <a:r>
              <a:rPr lang="en-US" sz="1600" spc="80" dirty="0">
                <a:solidFill>
                  <a:srgbClr val="292929"/>
                </a:solidFill>
                <a:latin typeface="Microsoft Sans Serif"/>
                <a:cs typeface="Microsoft Sans Serif"/>
              </a:rPr>
              <a:t> </a:t>
            </a:r>
            <a:r>
              <a:rPr lang="en-US" sz="1600" spc="-95" dirty="0">
                <a:solidFill>
                  <a:srgbClr val="292929"/>
                </a:solidFill>
                <a:latin typeface="Microsoft Sans Serif"/>
                <a:cs typeface="Microsoft Sans Serif"/>
              </a:rPr>
              <a:t>success</a:t>
            </a:r>
            <a:r>
              <a:rPr lang="en-US" sz="1600" spc="75" dirty="0">
                <a:solidFill>
                  <a:srgbClr val="292929"/>
                </a:solidFill>
                <a:latin typeface="Microsoft Sans Serif"/>
                <a:cs typeface="Microsoft Sans Serif"/>
              </a:rPr>
              <a:t> </a:t>
            </a:r>
            <a:r>
              <a:rPr lang="en-US" sz="1600" spc="-10" dirty="0">
                <a:solidFill>
                  <a:srgbClr val="292929"/>
                </a:solidFill>
                <a:latin typeface="Microsoft Sans Serif"/>
                <a:cs typeface="Microsoft Sans Serif"/>
              </a:rPr>
              <a:t>ratio</a:t>
            </a:r>
            <a:r>
              <a:rPr lang="en-US" sz="1600" spc="80" dirty="0">
                <a:solidFill>
                  <a:srgbClr val="292929"/>
                </a:solidFill>
                <a:latin typeface="Microsoft Sans Serif"/>
                <a:cs typeface="Microsoft Sans Serif"/>
              </a:rPr>
              <a:t> </a:t>
            </a:r>
            <a:r>
              <a:rPr lang="en-US" sz="1600" spc="-10" dirty="0">
                <a:solidFill>
                  <a:srgbClr val="292929"/>
                </a:solidFill>
                <a:latin typeface="Microsoft Sans Serif"/>
                <a:cs typeface="Microsoft Sans Serif"/>
              </a:rPr>
              <a:t>of</a:t>
            </a:r>
            <a:r>
              <a:rPr lang="en-US" sz="1600" spc="75" dirty="0">
                <a:solidFill>
                  <a:srgbClr val="292929"/>
                </a:solidFill>
                <a:latin typeface="Microsoft Sans Serif"/>
                <a:cs typeface="Microsoft Sans Serif"/>
              </a:rPr>
              <a:t> </a:t>
            </a:r>
            <a:r>
              <a:rPr lang="en-US" sz="1600" spc="30" dirty="0">
                <a:solidFill>
                  <a:srgbClr val="292929"/>
                </a:solidFill>
                <a:latin typeface="Microsoft Sans Serif"/>
                <a:cs typeface="Microsoft Sans Serif"/>
              </a:rPr>
              <a:t>76.9%</a:t>
            </a:r>
            <a:r>
              <a:rPr lang="en-US" sz="1600" spc="70" dirty="0">
                <a:solidFill>
                  <a:srgbClr val="292929"/>
                </a:solidFill>
                <a:latin typeface="Microsoft Sans Serif"/>
                <a:cs typeface="Microsoft Sans Serif"/>
              </a:rPr>
              <a:t> </a:t>
            </a:r>
            <a:r>
              <a:rPr lang="en-US" sz="1600" spc="-35" dirty="0">
                <a:solidFill>
                  <a:srgbClr val="292929"/>
                </a:solidFill>
                <a:latin typeface="Microsoft Sans Serif"/>
                <a:cs typeface="Microsoft Sans Serif"/>
              </a:rPr>
              <a:t>than</a:t>
            </a:r>
            <a:r>
              <a:rPr lang="en-US" sz="1600" spc="70" dirty="0">
                <a:solidFill>
                  <a:srgbClr val="292929"/>
                </a:solidFill>
                <a:latin typeface="Microsoft Sans Serif"/>
                <a:cs typeface="Microsoft Sans Serif"/>
              </a:rPr>
              <a:t> </a:t>
            </a:r>
            <a:r>
              <a:rPr lang="en-US" sz="1600" spc="-80" dirty="0">
                <a:solidFill>
                  <a:srgbClr val="292929"/>
                </a:solidFill>
                <a:latin typeface="Microsoft Sans Serif"/>
                <a:cs typeface="Microsoft Sans Serif"/>
              </a:rPr>
              <a:t>any</a:t>
            </a:r>
            <a:r>
              <a:rPr lang="en-US" sz="1600" spc="75" dirty="0">
                <a:solidFill>
                  <a:srgbClr val="292929"/>
                </a:solidFill>
                <a:latin typeface="Microsoft Sans Serif"/>
                <a:cs typeface="Microsoft Sans Serif"/>
              </a:rPr>
              <a:t> </a:t>
            </a:r>
            <a:r>
              <a:rPr lang="en-US" sz="1600" spc="-15" dirty="0">
                <a:solidFill>
                  <a:srgbClr val="292929"/>
                </a:solidFill>
                <a:latin typeface="Microsoft Sans Serif"/>
                <a:cs typeface="Microsoft Sans Serif"/>
              </a:rPr>
              <a:t>other</a:t>
            </a:r>
            <a:r>
              <a:rPr lang="en-US" sz="1600" spc="70"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launching</a:t>
            </a:r>
            <a:r>
              <a:rPr lang="en-US" sz="1600" spc="70"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site.</a:t>
            </a:r>
            <a:endParaRPr lang="en-US" sz="1600" dirty="0">
              <a:latin typeface="Microsoft Sans Serif"/>
              <a:cs typeface="Microsoft Sans Serif"/>
            </a:endParaRPr>
          </a:p>
          <a:p>
            <a:pPr marL="12700">
              <a:lnSpc>
                <a:spcPct val="100000"/>
              </a:lnSpc>
              <a:spcBef>
                <a:spcPts val="95"/>
              </a:spcBef>
              <a:tabLst>
                <a:tab pos="240665" algn="l"/>
                <a:tab pos="241300" algn="l"/>
              </a:tabLst>
            </a:pPr>
            <a:endParaRPr sz="2200" dirty="0">
              <a:latin typeface="Microsoft Sans Serif"/>
              <a:cs typeface="Microsoft Sans Serif"/>
            </a:endParaRPr>
          </a:p>
        </p:txBody>
      </p:sp>
      <p:sp>
        <p:nvSpPr>
          <p:cNvPr id="9" name="object 4">
            <a:extLst>
              <a:ext uri="{FF2B5EF4-FFF2-40B4-BE49-F238E27FC236}">
                <a16:creationId xmlns:a16="http://schemas.microsoft.com/office/drawing/2014/main" id="{C3A4F615-E1F1-42FE-9D23-9687B8FE09F5}"/>
              </a:ext>
            </a:extLst>
          </p:cNvPr>
          <p:cNvSpPr txBox="1">
            <a:spLocks/>
          </p:cNvSpPr>
          <p:nvPr/>
        </p:nvSpPr>
        <p:spPr>
          <a:xfrm>
            <a:off x="749172" y="733043"/>
            <a:ext cx="9145398" cy="543560"/>
          </a:xfrm>
          <a:prstGeom prst="rect">
            <a:avLst/>
          </a:prstGeom>
        </p:spPr>
        <p:txBody>
          <a:bodyPr vert="horz" wrap="square" lIns="0" tIns="12065" rIns="0" bIns="0" rtlCol="0">
            <a:sp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95"/>
              </a:spcBef>
            </a:pPr>
            <a:r>
              <a:rPr lang="en-US" sz="3400" spc="-95" dirty="0">
                <a:solidFill>
                  <a:srgbClr val="0A48CA"/>
                </a:solidFill>
                <a:latin typeface="Microsoft Sans Serif"/>
                <a:cs typeface="Microsoft Sans Serif"/>
              </a:rPr>
              <a:t>Dashboard</a:t>
            </a:r>
            <a:r>
              <a:rPr lang="en-US" sz="3400" spc="135" dirty="0">
                <a:solidFill>
                  <a:srgbClr val="0A48CA"/>
                </a:solidFill>
                <a:latin typeface="Microsoft Sans Serif"/>
                <a:cs typeface="Microsoft Sans Serif"/>
              </a:rPr>
              <a:t> </a:t>
            </a:r>
            <a:r>
              <a:rPr lang="en-US" sz="3400" spc="-65" dirty="0">
                <a:solidFill>
                  <a:srgbClr val="0A48CA"/>
                </a:solidFill>
                <a:latin typeface="Microsoft Sans Serif"/>
                <a:cs typeface="Microsoft Sans Serif"/>
              </a:rPr>
              <a:t>showing</a:t>
            </a:r>
            <a:r>
              <a:rPr lang="en-US" sz="3400" spc="114" dirty="0">
                <a:solidFill>
                  <a:srgbClr val="0A48CA"/>
                </a:solidFill>
                <a:latin typeface="Microsoft Sans Serif"/>
                <a:cs typeface="Microsoft Sans Serif"/>
              </a:rPr>
              <a:t> </a:t>
            </a:r>
            <a:r>
              <a:rPr lang="en-US" sz="3400" spc="-120" dirty="0">
                <a:solidFill>
                  <a:srgbClr val="0A48CA"/>
                </a:solidFill>
                <a:latin typeface="Microsoft Sans Serif"/>
                <a:cs typeface="Microsoft Sans Serif"/>
              </a:rPr>
              <a:t>Site</a:t>
            </a:r>
            <a:r>
              <a:rPr lang="en-US" sz="3400" spc="125" dirty="0">
                <a:solidFill>
                  <a:srgbClr val="0A48CA"/>
                </a:solidFill>
                <a:latin typeface="Microsoft Sans Serif"/>
                <a:cs typeface="Microsoft Sans Serif"/>
              </a:rPr>
              <a:t> </a:t>
            </a:r>
            <a:r>
              <a:rPr lang="en-US" sz="3400" spc="-425" dirty="0">
                <a:solidFill>
                  <a:srgbClr val="0A48CA"/>
                </a:solidFill>
                <a:latin typeface="Microsoft Sans Serif"/>
                <a:cs typeface="Microsoft Sans Serif"/>
              </a:rPr>
              <a:t>KSC</a:t>
            </a:r>
            <a:r>
              <a:rPr lang="en-US" sz="3400" spc="125" dirty="0">
                <a:solidFill>
                  <a:srgbClr val="0A48CA"/>
                </a:solidFill>
                <a:latin typeface="Microsoft Sans Serif"/>
                <a:cs typeface="Microsoft Sans Serif"/>
              </a:rPr>
              <a:t> </a:t>
            </a:r>
            <a:r>
              <a:rPr lang="en-US" sz="3400" spc="-80" dirty="0">
                <a:solidFill>
                  <a:srgbClr val="0A48CA"/>
                </a:solidFill>
                <a:latin typeface="Microsoft Sans Serif"/>
                <a:cs typeface="Microsoft Sans Serif"/>
              </a:rPr>
              <a:t>LC-39A</a:t>
            </a:r>
            <a:r>
              <a:rPr lang="en-US" sz="3400" spc="155" dirty="0">
                <a:solidFill>
                  <a:srgbClr val="0A48CA"/>
                </a:solidFill>
                <a:latin typeface="Microsoft Sans Serif"/>
                <a:cs typeface="Microsoft Sans Serif"/>
              </a:rPr>
              <a:t> </a:t>
            </a:r>
            <a:r>
              <a:rPr lang="en-US" sz="3400" spc="-30" dirty="0">
                <a:solidFill>
                  <a:srgbClr val="0A48CA"/>
                </a:solidFill>
                <a:latin typeface="Microsoft Sans Serif"/>
                <a:cs typeface="Microsoft Sans Serif"/>
              </a:rPr>
              <a:t>in</a:t>
            </a:r>
            <a:r>
              <a:rPr lang="en-US" sz="3400" spc="125" dirty="0">
                <a:solidFill>
                  <a:srgbClr val="0A48CA"/>
                </a:solidFill>
                <a:latin typeface="Microsoft Sans Serif"/>
                <a:cs typeface="Microsoft Sans Serif"/>
              </a:rPr>
              <a:t> </a:t>
            </a:r>
            <a:r>
              <a:rPr lang="en-US" sz="3400" spc="-180" dirty="0">
                <a:solidFill>
                  <a:srgbClr val="0A48CA"/>
                </a:solidFill>
                <a:latin typeface="Microsoft Sans Serif"/>
                <a:cs typeface="Microsoft Sans Serif"/>
              </a:rPr>
              <a:t>Pie</a:t>
            </a:r>
            <a:r>
              <a:rPr lang="en-US" sz="3400" spc="125" dirty="0">
                <a:solidFill>
                  <a:srgbClr val="0A48CA"/>
                </a:solidFill>
                <a:latin typeface="Microsoft Sans Serif"/>
                <a:cs typeface="Microsoft Sans Serif"/>
              </a:rPr>
              <a:t> </a:t>
            </a:r>
            <a:r>
              <a:rPr lang="en-US" sz="3400" spc="-70" dirty="0">
                <a:solidFill>
                  <a:srgbClr val="0A48CA"/>
                </a:solidFill>
                <a:latin typeface="Microsoft Sans Serif"/>
                <a:cs typeface="Microsoft Sans Serif"/>
              </a:rPr>
              <a:t>chart</a:t>
            </a:r>
            <a:endParaRPr lang="en-US" sz="3400" dirty="0">
              <a:latin typeface="Microsoft Sans Serif"/>
              <a:cs typeface="Microsoft Sans Serif"/>
            </a:endParaRPr>
          </a:p>
        </p:txBody>
      </p:sp>
      <p:pic>
        <p:nvPicPr>
          <p:cNvPr id="10" name="object 5">
            <a:extLst>
              <a:ext uri="{FF2B5EF4-FFF2-40B4-BE49-F238E27FC236}">
                <a16:creationId xmlns:a16="http://schemas.microsoft.com/office/drawing/2014/main" id="{CFD0C642-D25B-43DB-A981-702108DEAD9E}"/>
              </a:ext>
            </a:extLst>
          </p:cNvPr>
          <p:cNvPicPr/>
          <p:nvPr/>
        </p:nvPicPr>
        <p:blipFill>
          <a:blip r:embed="rId3" cstate="print"/>
          <a:stretch>
            <a:fillRect/>
          </a:stretch>
        </p:blipFill>
        <p:spPr>
          <a:xfrm>
            <a:off x="813003" y="1947926"/>
            <a:ext cx="8660131" cy="2714244"/>
          </a:xfrm>
          <a:prstGeom prst="rect">
            <a:avLst/>
          </a:prstGeom>
        </p:spPr>
      </p:pic>
      <p:sp>
        <p:nvSpPr>
          <p:cNvPr id="11" name="object 6">
            <a:extLst>
              <a:ext uri="{FF2B5EF4-FFF2-40B4-BE49-F238E27FC236}">
                <a16:creationId xmlns:a16="http://schemas.microsoft.com/office/drawing/2014/main" id="{907D73D2-8C7F-4509-812A-4885D520B02F}"/>
              </a:ext>
            </a:extLst>
          </p:cNvPr>
          <p:cNvSpPr txBox="1">
            <a:spLocks/>
          </p:cNvSpPr>
          <p:nvPr/>
        </p:nvSpPr>
        <p:spPr>
          <a:xfrm>
            <a:off x="11084306" y="6103723"/>
            <a:ext cx="332740" cy="25527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835"/>
              </a:lnSpc>
            </a:pPr>
            <a:fld id="{81D60167-4931-47E6-BA6A-407CBD079E47}" type="slidenum">
              <a:rPr lang="en-US" spc="70" smtClean="0"/>
              <a:pPr marL="38100">
                <a:lnSpc>
                  <a:spcPts val="1835"/>
                </a:lnSpc>
              </a:pPr>
              <a:t>40</a:t>
            </a:fld>
            <a:endParaRPr lang="en-US" spc="7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67141" y="73296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0" spc="-85" dirty="0">
                <a:solidFill>
                  <a:srgbClr val="0A48CA"/>
                </a:solidFill>
                <a:latin typeface="Microsoft Sans Serif"/>
                <a:cs typeface="Microsoft Sans Serif"/>
              </a:rPr>
              <a:t>Dashboard</a:t>
            </a:r>
            <a:r>
              <a:rPr lang="en-US" sz="4000" b="0" spc="95" dirty="0">
                <a:solidFill>
                  <a:srgbClr val="0A48CA"/>
                </a:solidFill>
                <a:latin typeface="Microsoft Sans Serif"/>
                <a:cs typeface="Microsoft Sans Serif"/>
              </a:rPr>
              <a:t> </a:t>
            </a:r>
            <a:r>
              <a:rPr lang="en-US" sz="4000" b="0" spc="-55" dirty="0">
                <a:solidFill>
                  <a:srgbClr val="0A48CA"/>
                </a:solidFill>
                <a:latin typeface="Microsoft Sans Serif"/>
                <a:cs typeface="Microsoft Sans Serif"/>
              </a:rPr>
              <a:t>showing</a:t>
            </a:r>
            <a:r>
              <a:rPr lang="en-US" sz="4000" b="0" spc="100" dirty="0">
                <a:solidFill>
                  <a:srgbClr val="0A48CA"/>
                </a:solidFill>
                <a:latin typeface="Microsoft Sans Serif"/>
                <a:cs typeface="Microsoft Sans Serif"/>
              </a:rPr>
              <a:t> </a:t>
            </a:r>
            <a:r>
              <a:rPr lang="en-US" sz="4000" b="0" spc="-20" dirty="0">
                <a:solidFill>
                  <a:srgbClr val="0A48CA"/>
                </a:solidFill>
                <a:latin typeface="Microsoft Sans Serif"/>
                <a:cs typeface="Microsoft Sans Serif"/>
              </a:rPr>
              <a:t>All</a:t>
            </a:r>
            <a:r>
              <a:rPr lang="en-US" sz="4000" b="0" spc="120" dirty="0">
                <a:solidFill>
                  <a:srgbClr val="0A48CA"/>
                </a:solidFill>
                <a:latin typeface="Microsoft Sans Serif"/>
                <a:cs typeface="Microsoft Sans Serif"/>
              </a:rPr>
              <a:t> </a:t>
            </a:r>
            <a:r>
              <a:rPr lang="en-US" sz="4000" b="0" spc="-135" dirty="0">
                <a:solidFill>
                  <a:srgbClr val="0A48CA"/>
                </a:solidFill>
                <a:latin typeface="Microsoft Sans Serif"/>
                <a:cs typeface="Microsoft Sans Serif"/>
              </a:rPr>
              <a:t>Launch</a:t>
            </a:r>
            <a:r>
              <a:rPr lang="en-US" sz="4000" b="0" spc="114" dirty="0">
                <a:solidFill>
                  <a:srgbClr val="0A48CA"/>
                </a:solidFill>
                <a:latin typeface="Microsoft Sans Serif"/>
                <a:cs typeface="Microsoft Sans Serif"/>
              </a:rPr>
              <a:t> </a:t>
            </a:r>
            <a:r>
              <a:rPr lang="en-US" sz="4000" b="0" spc="-125" dirty="0">
                <a:solidFill>
                  <a:srgbClr val="0A48CA"/>
                </a:solidFill>
                <a:latin typeface="Microsoft Sans Serif"/>
                <a:cs typeface="Microsoft Sans Serif"/>
              </a:rPr>
              <a:t>Sites</a:t>
            </a:r>
            <a:r>
              <a:rPr lang="en-US" sz="4000" b="0" spc="120" dirty="0">
                <a:solidFill>
                  <a:srgbClr val="0A48CA"/>
                </a:solidFill>
                <a:latin typeface="Microsoft Sans Serif"/>
                <a:cs typeface="Microsoft Sans Serif"/>
              </a:rPr>
              <a:t> </a:t>
            </a:r>
            <a:r>
              <a:rPr lang="en-US" sz="4000" b="0" spc="-25" dirty="0">
                <a:solidFill>
                  <a:srgbClr val="0A48CA"/>
                </a:solidFill>
                <a:latin typeface="Microsoft Sans Serif"/>
                <a:cs typeface="Microsoft Sans Serif"/>
              </a:rPr>
              <a:t>in</a:t>
            </a:r>
            <a:r>
              <a:rPr lang="en-US" sz="4000" b="0" spc="100" dirty="0">
                <a:solidFill>
                  <a:srgbClr val="0A48CA"/>
                </a:solidFill>
                <a:latin typeface="Microsoft Sans Serif"/>
                <a:cs typeface="Microsoft Sans Serif"/>
              </a:rPr>
              <a:t> </a:t>
            </a:r>
            <a:r>
              <a:rPr lang="en-US" sz="4000" b="0" spc="-100" dirty="0">
                <a:solidFill>
                  <a:srgbClr val="0A48CA"/>
                </a:solidFill>
                <a:latin typeface="Microsoft Sans Serif"/>
                <a:cs typeface="Microsoft Sans Serif"/>
              </a:rPr>
              <a:t>Scatter</a:t>
            </a:r>
            <a:r>
              <a:rPr lang="en-US" sz="4000" b="0" spc="120" dirty="0">
                <a:solidFill>
                  <a:srgbClr val="0A48CA"/>
                </a:solidFill>
                <a:latin typeface="Microsoft Sans Serif"/>
                <a:cs typeface="Microsoft Sans Serif"/>
              </a:rPr>
              <a:t> </a:t>
            </a:r>
            <a:r>
              <a:rPr lang="en-US" sz="4000" b="0" spc="-45" dirty="0">
                <a:solidFill>
                  <a:srgbClr val="0A48CA"/>
                </a:solidFill>
                <a:latin typeface="Microsoft Sans Serif"/>
                <a:cs typeface="Microsoft Sans Serif"/>
              </a:rPr>
              <a:t>Plot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39EECF07-70F1-47F5-9CF9-0C438FAE3A55}"/>
              </a:ext>
            </a:extLst>
          </p:cNvPr>
          <p:cNvPicPr>
            <a:picLocks noChangeAspect="1"/>
          </p:cNvPicPr>
          <p:nvPr/>
        </p:nvPicPr>
        <p:blipFill>
          <a:blip r:embed="rId3"/>
          <a:stretch>
            <a:fillRect/>
          </a:stretch>
        </p:blipFill>
        <p:spPr>
          <a:xfrm>
            <a:off x="667141" y="1503693"/>
            <a:ext cx="9083040" cy="3050513"/>
          </a:xfrm>
          <a:prstGeom prst="rect">
            <a:avLst/>
          </a:prstGeom>
        </p:spPr>
      </p:pic>
      <p:sp>
        <p:nvSpPr>
          <p:cNvPr id="7" name="object 3">
            <a:extLst>
              <a:ext uri="{FF2B5EF4-FFF2-40B4-BE49-F238E27FC236}">
                <a16:creationId xmlns:a16="http://schemas.microsoft.com/office/drawing/2014/main" id="{1AD8DE45-21FF-4E4D-A427-B3B23D9E9DCB}"/>
              </a:ext>
            </a:extLst>
          </p:cNvPr>
          <p:cNvSpPr txBox="1"/>
          <p:nvPr/>
        </p:nvSpPr>
        <p:spPr>
          <a:xfrm>
            <a:off x="521309" y="4483714"/>
            <a:ext cx="6858634" cy="787400"/>
          </a:xfrm>
          <a:prstGeom prst="rect">
            <a:avLst/>
          </a:prstGeom>
        </p:spPr>
        <p:txBody>
          <a:bodyPr vert="horz" wrap="square" lIns="0" tIns="12065" rIns="0" bIns="0" rtlCol="0">
            <a:spAutoFit/>
          </a:bodyPr>
          <a:lstStyle/>
          <a:p>
            <a:pPr marL="12700">
              <a:lnSpc>
                <a:spcPct val="100000"/>
              </a:lnSpc>
              <a:spcBef>
                <a:spcPts val="95"/>
              </a:spcBef>
              <a:tabLst>
                <a:tab pos="240665" algn="l"/>
                <a:tab pos="241300" algn="l"/>
              </a:tabLst>
            </a:pPr>
            <a:endParaRPr sz="2200" dirty="0">
              <a:latin typeface="Microsoft Sans Serif"/>
              <a:cs typeface="Microsoft Sans Serif"/>
            </a:endParaRPr>
          </a:p>
          <a:p>
            <a:pPr marL="241300" indent="-228600">
              <a:lnSpc>
                <a:spcPct val="100000"/>
              </a:lnSpc>
              <a:spcBef>
                <a:spcPts val="1440"/>
              </a:spcBef>
              <a:buFont typeface="Wingdings"/>
              <a:buChar char=""/>
              <a:tabLst>
                <a:tab pos="241300" algn="l"/>
              </a:tabLst>
            </a:pPr>
            <a:r>
              <a:rPr sz="1600" spc="-35"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a:t>
            </a:r>
            <a:r>
              <a:rPr sz="1600" spc="95" dirty="0">
                <a:solidFill>
                  <a:srgbClr val="292929"/>
                </a:solidFill>
                <a:latin typeface="Microsoft Sans Serif"/>
                <a:cs typeface="Microsoft Sans Serif"/>
              </a:rPr>
              <a:t> </a:t>
            </a:r>
            <a:r>
              <a:rPr sz="1600" spc="-155" dirty="0">
                <a:solidFill>
                  <a:srgbClr val="292929"/>
                </a:solidFill>
                <a:latin typeface="Microsoft Sans Serif"/>
                <a:cs typeface="Microsoft Sans Serif"/>
              </a:rPr>
              <a:t>FT</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has</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higher</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ratio</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any</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other</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a:t>
            </a:r>
            <a:endParaRPr sz="1600" dirty="0">
              <a:latin typeface="Microsoft Sans Serif"/>
              <a:cs typeface="Microsoft Sans Serif"/>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E2500A-95E7-4B02-80E6-B2E09ADFEDF3}"/>
              </a:ext>
            </a:extLst>
          </p:cNvPr>
          <p:cNvSpPr>
            <a:spLocks noGrp="1"/>
          </p:cNvSpPr>
          <p:nvPr>
            <p:ph type="body" sz="half" idx="2"/>
          </p:nvPr>
        </p:nvSpPr>
        <p:spPr>
          <a:xfrm>
            <a:off x="582930" y="1569721"/>
            <a:ext cx="2785110" cy="3791798"/>
          </a:xfrm>
        </p:spPr>
        <p:txBody>
          <a:bodyPr/>
          <a:lstStyle/>
          <a:p>
            <a:endParaRPr lang="en-US" dirty="0"/>
          </a:p>
          <a:p>
            <a:endParaRPr lang="en-US" dirty="0"/>
          </a:p>
          <a:p>
            <a:endParaRPr lang="en-US" dirty="0"/>
          </a:p>
          <a:p>
            <a:r>
              <a:rPr lang="en-US" dirty="0"/>
              <a:t>The four different models have similar accuracies, with Decision Tree edging it out with an accuracy of 0.91</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45C0D73-B8BD-4AE8-BEDD-D4B9DA4BC31F}"/>
              </a:ext>
            </a:extLst>
          </p:cNvPr>
          <p:cNvPicPr>
            <a:picLocks noChangeAspect="1"/>
          </p:cNvPicPr>
          <p:nvPr/>
        </p:nvPicPr>
        <p:blipFill>
          <a:blip r:embed="rId3"/>
          <a:stretch>
            <a:fillRect/>
          </a:stretch>
        </p:blipFill>
        <p:spPr>
          <a:xfrm>
            <a:off x="3520441" y="1785152"/>
            <a:ext cx="6179820" cy="321824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CF5EBED-7BBC-4B2D-BA4B-CA9DFE07F523}"/>
              </a:ext>
            </a:extLst>
          </p:cNvPr>
          <p:cNvSpPr>
            <a:spLocks noGrp="1"/>
          </p:cNvSpPr>
          <p:nvPr>
            <p:ph type="body" sz="half" idx="2"/>
          </p:nvPr>
        </p:nvSpPr>
        <p:spPr>
          <a:xfrm>
            <a:off x="839789" y="2057400"/>
            <a:ext cx="3431222" cy="3811588"/>
          </a:xfrm>
        </p:spPr>
        <p:txBody>
          <a:bodyPr/>
          <a:lstStyle/>
          <a:p>
            <a:r>
              <a:rPr lang="en-US" sz="1600" spc="-70" dirty="0">
                <a:solidFill>
                  <a:srgbClr val="292929"/>
                </a:solidFill>
                <a:latin typeface="Microsoft Sans Serif"/>
                <a:cs typeface="Microsoft Sans Serif"/>
              </a:rPr>
              <a:t>Confusion</a:t>
            </a:r>
            <a:r>
              <a:rPr lang="en-US" sz="1600" spc="6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matrix</a:t>
            </a:r>
            <a:r>
              <a:rPr lang="en-US" sz="1600" spc="85" dirty="0">
                <a:solidFill>
                  <a:srgbClr val="292929"/>
                </a:solidFill>
                <a:latin typeface="Microsoft Sans Serif"/>
                <a:cs typeface="Microsoft Sans Serif"/>
              </a:rPr>
              <a:t> </a:t>
            </a:r>
            <a:r>
              <a:rPr lang="en-US" sz="1600" spc="-5" dirty="0">
                <a:solidFill>
                  <a:srgbClr val="292929"/>
                </a:solidFill>
                <a:latin typeface="Microsoft Sans Serif"/>
                <a:cs typeface="Microsoft Sans Serif"/>
              </a:rPr>
              <a:t>of</a:t>
            </a:r>
            <a:r>
              <a:rPr lang="en-US" sz="1600" spc="70" dirty="0">
                <a:solidFill>
                  <a:srgbClr val="292929"/>
                </a:solidFill>
                <a:latin typeface="Microsoft Sans Serif"/>
                <a:cs typeface="Microsoft Sans Serif"/>
              </a:rPr>
              <a:t> </a:t>
            </a:r>
            <a:r>
              <a:rPr lang="en-US" sz="1600" spc="-35" dirty="0">
                <a:solidFill>
                  <a:srgbClr val="292929"/>
                </a:solidFill>
                <a:latin typeface="Microsoft Sans Serif"/>
                <a:cs typeface="Microsoft Sans Serif"/>
              </a:rPr>
              <a:t>the</a:t>
            </a:r>
            <a:r>
              <a:rPr lang="en-US" sz="1600" spc="7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best</a:t>
            </a:r>
            <a:r>
              <a:rPr lang="en-US" sz="1600" spc="80" dirty="0">
                <a:solidFill>
                  <a:srgbClr val="292929"/>
                </a:solidFill>
                <a:latin typeface="Microsoft Sans Serif"/>
                <a:cs typeface="Microsoft Sans Serif"/>
              </a:rPr>
              <a:t> </a:t>
            </a:r>
            <a:r>
              <a:rPr lang="en-US" sz="1600" spc="-25" dirty="0">
                <a:solidFill>
                  <a:srgbClr val="292929"/>
                </a:solidFill>
                <a:latin typeface="Microsoft Sans Serif"/>
                <a:cs typeface="Microsoft Sans Serif"/>
              </a:rPr>
              <a:t>performing</a:t>
            </a:r>
            <a:r>
              <a:rPr lang="en-US" sz="1600" spc="75" dirty="0">
                <a:solidFill>
                  <a:srgbClr val="292929"/>
                </a:solidFill>
                <a:latin typeface="Microsoft Sans Serif"/>
                <a:cs typeface="Microsoft Sans Serif"/>
              </a:rPr>
              <a:t> </a:t>
            </a:r>
            <a:r>
              <a:rPr lang="en-US" sz="1600" spc="-45" dirty="0">
                <a:solidFill>
                  <a:srgbClr val="292929"/>
                </a:solidFill>
                <a:latin typeface="Microsoft Sans Serif"/>
                <a:cs typeface="Microsoft Sans Serif"/>
              </a:rPr>
              <a:t>model – the Tree model</a:t>
            </a:r>
          </a:p>
          <a:p>
            <a:endParaRPr lang="en-US" spc="-45" dirty="0">
              <a:solidFill>
                <a:srgbClr val="292929"/>
              </a:solidFill>
              <a:latin typeface="Microsoft Sans Serif"/>
              <a:cs typeface="Microsoft Sans Serif"/>
            </a:endParaRPr>
          </a:p>
          <a:p>
            <a:r>
              <a:rPr lang="en-US" spc="-45" dirty="0">
                <a:solidFill>
                  <a:srgbClr val="292929"/>
                </a:solidFill>
                <a:latin typeface="Microsoft Sans Serif"/>
                <a:cs typeface="Microsoft Sans Serif"/>
              </a:rPr>
              <a:t>The confusion matrix shows </a:t>
            </a:r>
          </a:p>
          <a:p>
            <a:r>
              <a:rPr lang="en-US" spc="-45" dirty="0">
                <a:solidFill>
                  <a:srgbClr val="292929"/>
                </a:solidFill>
                <a:latin typeface="Microsoft Sans Serif"/>
                <a:cs typeface="Microsoft Sans Serif"/>
              </a:rPr>
              <a:t>12 true </a:t>
            </a:r>
            <a:r>
              <a:rPr lang="en-US" spc="-45" dirty="0" err="1">
                <a:solidFill>
                  <a:srgbClr val="292929"/>
                </a:solidFill>
                <a:latin typeface="Microsoft Sans Serif"/>
                <a:cs typeface="Microsoft Sans Serif"/>
              </a:rPr>
              <a:t>positves</a:t>
            </a:r>
            <a:endParaRPr lang="en-US" spc="-45" dirty="0">
              <a:solidFill>
                <a:srgbClr val="292929"/>
              </a:solidFill>
              <a:latin typeface="Microsoft Sans Serif"/>
              <a:cs typeface="Microsoft Sans Serif"/>
            </a:endParaRPr>
          </a:p>
          <a:p>
            <a:r>
              <a:rPr lang="en-US" spc="-45" dirty="0">
                <a:solidFill>
                  <a:srgbClr val="292929"/>
                </a:solidFill>
                <a:latin typeface="Microsoft Sans Serif"/>
                <a:cs typeface="Microsoft Sans Serif"/>
              </a:rPr>
              <a:t>3 false positives</a:t>
            </a:r>
          </a:p>
          <a:p>
            <a:r>
              <a:rPr lang="en-US" spc="-45" dirty="0">
                <a:solidFill>
                  <a:srgbClr val="292929"/>
                </a:solidFill>
                <a:latin typeface="Microsoft Sans Serif"/>
                <a:cs typeface="Microsoft Sans Serif"/>
              </a:rPr>
              <a:t>3 true negatives</a:t>
            </a:r>
          </a:p>
          <a:p>
            <a:r>
              <a:rPr lang="en-US" spc="-45" dirty="0">
                <a:solidFill>
                  <a:srgbClr val="292929"/>
                </a:solidFill>
                <a:latin typeface="Microsoft Sans Serif"/>
                <a:cs typeface="Microsoft Sans Serif"/>
              </a:rPr>
              <a:t>0 false negative</a:t>
            </a:r>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C4BAC0B-EE43-43C6-B5A4-A380A17C6802}"/>
              </a:ext>
            </a:extLst>
          </p:cNvPr>
          <p:cNvPicPr>
            <a:picLocks noChangeAspect="1"/>
          </p:cNvPicPr>
          <p:nvPr/>
        </p:nvPicPr>
        <p:blipFill>
          <a:blip r:embed="rId3"/>
          <a:stretch>
            <a:fillRect/>
          </a:stretch>
        </p:blipFill>
        <p:spPr>
          <a:xfrm>
            <a:off x="4459217" y="2302968"/>
            <a:ext cx="5553464" cy="31262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1295BF9E-B4BB-4EBD-A64E-2DF242CAB451}"/>
              </a:ext>
            </a:extLst>
          </p:cNvPr>
          <p:cNvSpPr txBox="1"/>
          <p:nvPr/>
        </p:nvSpPr>
        <p:spPr>
          <a:xfrm>
            <a:off x="634365" y="1406166"/>
            <a:ext cx="6099810" cy="967188"/>
          </a:xfrm>
          <a:prstGeom prst="rect">
            <a:avLst/>
          </a:prstGeom>
          <a:noFill/>
        </p:spPr>
        <p:txBody>
          <a:bodyPr wrap="square">
            <a:spAutoFit/>
          </a:bodyPr>
          <a:lstStyle/>
          <a:p>
            <a:pPr marL="241300" indent="-228600">
              <a:lnSpc>
                <a:spcPct val="100000"/>
              </a:lnSpc>
              <a:spcBef>
                <a:spcPts val="100"/>
              </a:spcBef>
              <a:buFont typeface="Arial"/>
              <a:buChar char="•"/>
              <a:tabLst>
                <a:tab pos="240665" algn="l"/>
                <a:tab pos="241300" algn="l"/>
              </a:tabLst>
            </a:pPr>
            <a:r>
              <a:rPr lang="en-US" sz="1800" spc="-5" dirty="0">
                <a:latin typeface="Calibri"/>
                <a:cs typeface="Calibri"/>
              </a:rPr>
              <a:t>The reusability</a:t>
            </a:r>
            <a:r>
              <a:rPr lang="en-US" sz="1800" spc="-20" dirty="0">
                <a:latin typeface="Calibri"/>
                <a:cs typeface="Calibri"/>
              </a:rPr>
              <a:t> </a:t>
            </a:r>
            <a:r>
              <a:rPr lang="en-US" sz="1800" spc="-5" dirty="0">
                <a:latin typeface="Calibri"/>
                <a:cs typeface="Calibri"/>
              </a:rPr>
              <a:t>success</a:t>
            </a:r>
            <a:r>
              <a:rPr lang="en-US" sz="1800" spc="10" dirty="0">
                <a:latin typeface="Calibri"/>
                <a:cs typeface="Calibri"/>
              </a:rPr>
              <a:t> </a:t>
            </a:r>
            <a:r>
              <a:rPr lang="en-US" sz="1800" spc="-20" dirty="0">
                <a:latin typeface="Calibri"/>
                <a:cs typeface="Calibri"/>
              </a:rPr>
              <a:t>rate</a:t>
            </a:r>
            <a:r>
              <a:rPr lang="en-US" sz="1800" spc="-15" dirty="0">
                <a:latin typeface="Calibri"/>
                <a:cs typeface="Calibri"/>
              </a:rPr>
              <a:t> for</a:t>
            </a:r>
            <a:r>
              <a:rPr lang="en-US" sz="1800" spc="15" dirty="0">
                <a:latin typeface="Calibri"/>
                <a:cs typeface="Calibri"/>
              </a:rPr>
              <a:t> </a:t>
            </a:r>
            <a:r>
              <a:rPr lang="en-US" sz="1800" spc="-15" dirty="0">
                <a:latin typeface="Calibri"/>
                <a:cs typeface="Calibri"/>
              </a:rPr>
              <a:t>Falcon</a:t>
            </a:r>
            <a:r>
              <a:rPr lang="en-US" sz="1800" spc="-25" dirty="0">
                <a:latin typeface="Calibri"/>
                <a:cs typeface="Calibri"/>
              </a:rPr>
              <a:t> </a:t>
            </a:r>
            <a:r>
              <a:rPr lang="en-US" sz="1800" dirty="0">
                <a:latin typeface="Calibri"/>
                <a:cs typeface="Calibri"/>
              </a:rPr>
              <a:t>9</a:t>
            </a:r>
            <a:r>
              <a:rPr lang="en-US" sz="1800" spc="5" dirty="0">
                <a:latin typeface="Calibri"/>
                <a:cs typeface="Calibri"/>
              </a:rPr>
              <a:t> </a:t>
            </a:r>
            <a:r>
              <a:rPr lang="en-US" sz="1800" dirty="0">
                <a:latin typeface="Calibri"/>
                <a:cs typeface="Calibri"/>
              </a:rPr>
              <a:t>is</a:t>
            </a:r>
            <a:r>
              <a:rPr lang="en-US" sz="1800" spc="5" dirty="0">
                <a:latin typeface="Calibri"/>
                <a:cs typeface="Calibri"/>
              </a:rPr>
              <a:t> </a:t>
            </a:r>
            <a:r>
              <a:rPr lang="en-US" sz="1800" spc="-5" dirty="0">
                <a:latin typeface="Calibri"/>
                <a:cs typeface="Calibri"/>
              </a:rPr>
              <a:t>66.67%.</a:t>
            </a:r>
            <a:endParaRPr lang="en-US" sz="1800" dirty="0">
              <a:latin typeface="Calibri"/>
              <a:cs typeface="Calibri"/>
            </a:endParaRPr>
          </a:p>
          <a:p>
            <a:pPr marL="241300" marR="5080" indent="-228600">
              <a:lnSpc>
                <a:spcPts val="1620"/>
              </a:lnSpc>
              <a:spcBef>
                <a:spcPts val="1425"/>
              </a:spcBef>
              <a:buFont typeface="Arial"/>
              <a:buChar char="•"/>
              <a:tabLst>
                <a:tab pos="240665" algn="l"/>
                <a:tab pos="241300" algn="l"/>
              </a:tabLst>
            </a:pPr>
            <a:r>
              <a:rPr lang="en-US" sz="1800" spc="-5" dirty="0">
                <a:latin typeface="Calibri"/>
                <a:cs typeface="Calibri"/>
              </a:rPr>
              <a:t>More</a:t>
            </a:r>
            <a:r>
              <a:rPr lang="en-US" sz="1800" spc="5" dirty="0">
                <a:latin typeface="Calibri"/>
                <a:cs typeface="Calibri"/>
              </a:rPr>
              <a:t> </a:t>
            </a:r>
            <a:r>
              <a:rPr lang="en-US" sz="1800" spc="-5" dirty="0">
                <a:latin typeface="Calibri"/>
                <a:cs typeface="Calibri"/>
              </a:rPr>
              <a:t>success</a:t>
            </a:r>
            <a:r>
              <a:rPr lang="en-US" sz="1800" dirty="0">
                <a:latin typeface="Calibri"/>
                <a:cs typeface="Calibri"/>
              </a:rPr>
              <a:t> </a:t>
            </a:r>
            <a:r>
              <a:rPr lang="en-US" sz="1800" spc="-5" dirty="0">
                <a:latin typeface="Calibri"/>
                <a:cs typeface="Calibri"/>
              </a:rPr>
              <a:t>occurred</a:t>
            </a:r>
            <a:r>
              <a:rPr lang="en-US" sz="1800" dirty="0">
                <a:latin typeface="Calibri"/>
                <a:cs typeface="Calibri"/>
              </a:rPr>
              <a:t> </a:t>
            </a:r>
            <a:r>
              <a:rPr lang="en-US" sz="1800" spc="-10" dirty="0">
                <a:latin typeface="Calibri"/>
                <a:cs typeface="Calibri"/>
              </a:rPr>
              <a:t>to</a:t>
            </a:r>
            <a:r>
              <a:rPr lang="en-US" sz="1800" spc="-15" dirty="0">
                <a:latin typeface="Calibri"/>
                <a:cs typeface="Calibri"/>
              </a:rPr>
              <a:t> rockets</a:t>
            </a:r>
            <a:r>
              <a:rPr lang="en-US" sz="1800" dirty="0">
                <a:latin typeface="Calibri"/>
                <a:cs typeface="Calibri"/>
              </a:rPr>
              <a:t> launched</a:t>
            </a:r>
            <a:r>
              <a:rPr lang="en-US" sz="1800" spc="-15" dirty="0">
                <a:latin typeface="Calibri"/>
                <a:cs typeface="Calibri"/>
              </a:rPr>
              <a:t> </a:t>
            </a:r>
            <a:r>
              <a:rPr lang="en-US" sz="1800" spc="-10" dirty="0">
                <a:latin typeface="Calibri"/>
                <a:cs typeface="Calibri"/>
              </a:rPr>
              <a:t>to</a:t>
            </a:r>
            <a:r>
              <a:rPr lang="en-US" sz="1800" spc="-15" dirty="0">
                <a:latin typeface="Calibri"/>
                <a:cs typeface="Calibri"/>
              </a:rPr>
              <a:t> </a:t>
            </a:r>
            <a:r>
              <a:rPr lang="en-US" sz="1800" spc="-5" dirty="0">
                <a:latin typeface="Calibri"/>
                <a:cs typeface="Calibri"/>
              </a:rPr>
              <a:t>ES-LI, </a:t>
            </a:r>
            <a:r>
              <a:rPr lang="en-US" sz="1800" spc="-15" dirty="0">
                <a:latin typeface="Calibri"/>
                <a:cs typeface="Calibri"/>
              </a:rPr>
              <a:t>GEO,</a:t>
            </a:r>
            <a:r>
              <a:rPr lang="en-US" sz="1800" spc="-5" dirty="0">
                <a:latin typeface="Calibri"/>
                <a:cs typeface="Calibri"/>
              </a:rPr>
              <a:t> </a:t>
            </a:r>
            <a:r>
              <a:rPr lang="en-US" sz="1800" spc="-20" dirty="0">
                <a:latin typeface="Calibri"/>
                <a:cs typeface="Calibri"/>
              </a:rPr>
              <a:t>HEO, </a:t>
            </a:r>
            <a:r>
              <a:rPr lang="en-US" sz="1800" spc="-325" dirty="0">
                <a:latin typeface="Calibri"/>
                <a:cs typeface="Calibri"/>
              </a:rPr>
              <a:t> </a:t>
            </a:r>
            <a:r>
              <a:rPr lang="en-US" sz="1800" dirty="0">
                <a:latin typeface="Calibri"/>
                <a:cs typeface="Calibri"/>
              </a:rPr>
              <a:t>and</a:t>
            </a:r>
            <a:r>
              <a:rPr lang="en-US" sz="1800" spc="-20" dirty="0">
                <a:latin typeface="Calibri"/>
                <a:cs typeface="Calibri"/>
              </a:rPr>
              <a:t> </a:t>
            </a:r>
            <a:r>
              <a:rPr lang="en-US" sz="1800" spc="-15" dirty="0">
                <a:latin typeface="Calibri"/>
                <a:cs typeface="Calibri"/>
              </a:rPr>
              <a:t>SEO</a:t>
            </a:r>
            <a:r>
              <a:rPr lang="en-US" sz="1800" spc="-5" dirty="0">
                <a:latin typeface="Calibri"/>
                <a:cs typeface="Calibri"/>
              </a:rPr>
              <a:t> orbits</a:t>
            </a:r>
            <a:endParaRPr lang="en-US" dirty="0"/>
          </a:p>
        </p:txBody>
      </p:sp>
      <p:sp>
        <p:nvSpPr>
          <p:cNvPr id="8" name="TextBox 7">
            <a:extLst>
              <a:ext uri="{FF2B5EF4-FFF2-40B4-BE49-F238E27FC236}">
                <a16:creationId xmlns:a16="http://schemas.microsoft.com/office/drawing/2014/main" id="{9E20620D-86E3-4975-91BE-142641467C91}"/>
              </a:ext>
            </a:extLst>
          </p:cNvPr>
          <p:cNvSpPr txBox="1"/>
          <p:nvPr/>
        </p:nvSpPr>
        <p:spPr>
          <a:xfrm>
            <a:off x="609600" y="2292110"/>
            <a:ext cx="6099810" cy="1953740"/>
          </a:xfrm>
          <a:prstGeom prst="rect">
            <a:avLst/>
          </a:prstGeom>
          <a:noFill/>
        </p:spPr>
        <p:txBody>
          <a:bodyPr wrap="square">
            <a:spAutoFit/>
          </a:bodyPr>
          <a:lstStyle/>
          <a:p>
            <a:pPr marL="241300" indent="-228600">
              <a:lnSpc>
                <a:spcPct val="100000"/>
              </a:lnSpc>
              <a:spcBef>
                <a:spcPts val="100"/>
              </a:spcBef>
              <a:buFont typeface="Arial"/>
              <a:buChar char="•"/>
              <a:tabLst>
                <a:tab pos="240665" algn="l"/>
                <a:tab pos="241300" algn="l"/>
              </a:tabLst>
            </a:pPr>
            <a:r>
              <a:rPr lang="en-US" sz="1800" spc="-5">
                <a:latin typeface="Calibri"/>
                <a:cs typeface="Calibri"/>
              </a:rPr>
              <a:t>The</a:t>
            </a:r>
            <a:r>
              <a:rPr lang="en-US" sz="1800">
                <a:latin typeface="Calibri"/>
                <a:cs typeface="Calibri"/>
              </a:rPr>
              <a:t> </a:t>
            </a:r>
            <a:r>
              <a:rPr lang="en-US" sz="1800" spc="-5">
                <a:latin typeface="Calibri"/>
                <a:cs typeface="Calibri"/>
              </a:rPr>
              <a:t>reusability</a:t>
            </a:r>
            <a:r>
              <a:rPr lang="en-US" sz="1800" spc="-15">
                <a:latin typeface="Calibri"/>
                <a:cs typeface="Calibri"/>
              </a:rPr>
              <a:t> </a:t>
            </a:r>
            <a:r>
              <a:rPr lang="en-US" sz="1800" spc="-5">
                <a:latin typeface="Calibri"/>
                <a:cs typeface="Calibri"/>
              </a:rPr>
              <a:t>success</a:t>
            </a:r>
            <a:r>
              <a:rPr lang="en-US" sz="1800" spc="15">
                <a:latin typeface="Calibri"/>
                <a:cs typeface="Calibri"/>
              </a:rPr>
              <a:t> </a:t>
            </a:r>
            <a:r>
              <a:rPr lang="en-US" sz="1800" spc="-5">
                <a:latin typeface="Calibri"/>
                <a:cs typeface="Calibri"/>
              </a:rPr>
              <a:t>trends increased</a:t>
            </a:r>
            <a:r>
              <a:rPr lang="en-US" sz="1800" spc="5">
                <a:latin typeface="Calibri"/>
                <a:cs typeface="Calibri"/>
              </a:rPr>
              <a:t> </a:t>
            </a:r>
            <a:r>
              <a:rPr lang="en-US" sz="1800" spc="-10">
                <a:latin typeface="Calibri"/>
                <a:cs typeface="Calibri"/>
              </a:rPr>
              <a:t>between</a:t>
            </a:r>
            <a:r>
              <a:rPr lang="en-US" sz="1800" spc="30">
                <a:latin typeface="Calibri"/>
                <a:cs typeface="Calibri"/>
              </a:rPr>
              <a:t> </a:t>
            </a:r>
            <a:r>
              <a:rPr lang="en-US" sz="1800" spc="-5">
                <a:latin typeface="Calibri"/>
                <a:cs typeface="Calibri"/>
              </a:rPr>
              <a:t>2013</a:t>
            </a:r>
            <a:r>
              <a:rPr lang="en-US" sz="1800" spc="25">
                <a:latin typeface="Calibri"/>
                <a:cs typeface="Calibri"/>
              </a:rPr>
              <a:t> </a:t>
            </a:r>
            <a:r>
              <a:rPr lang="en-US" sz="1800" spc="-10">
                <a:latin typeface="Calibri"/>
                <a:cs typeface="Calibri"/>
              </a:rPr>
              <a:t>to </a:t>
            </a:r>
            <a:r>
              <a:rPr lang="en-US" sz="1800" spc="-5">
                <a:latin typeface="Calibri"/>
                <a:cs typeface="Calibri"/>
              </a:rPr>
              <a:t>2020.</a:t>
            </a:r>
            <a:endParaRPr lang="en-US" sz="1800">
              <a:latin typeface="Calibri"/>
              <a:cs typeface="Calibri"/>
            </a:endParaRPr>
          </a:p>
          <a:p>
            <a:pPr marL="241300" indent="-228600">
              <a:lnSpc>
                <a:spcPct val="100000"/>
              </a:lnSpc>
              <a:spcBef>
                <a:spcPts val="1225"/>
              </a:spcBef>
              <a:buFont typeface="Arial"/>
              <a:buChar char="•"/>
              <a:tabLst>
                <a:tab pos="240665" algn="l"/>
                <a:tab pos="241300" algn="l"/>
              </a:tabLst>
            </a:pPr>
            <a:r>
              <a:rPr lang="en-US" sz="1800" spc="-5">
                <a:latin typeface="Calibri"/>
                <a:cs typeface="Calibri"/>
              </a:rPr>
              <a:t>More</a:t>
            </a:r>
            <a:r>
              <a:rPr lang="en-US" sz="1800">
                <a:latin typeface="Calibri"/>
                <a:cs typeface="Calibri"/>
              </a:rPr>
              <a:t> </a:t>
            </a:r>
            <a:r>
              <a:rPr lang="en-US" sz="1800" spc="-5">
                <a:latin typeface="Calibri"/>
                <a:cs typeface="Calibri"/>
              </a:rPr>
              <a:t>success</a:t>
            </a:r>
            <a:r>
              <a:rPr lang="en-US" sz="1800">
                <a:latin typeface="Calibri"/>
                <a:cs typeface="Calibri"/>
              </a:rPr>
              <a:t> </a:t>
            </a:r>
            <a:r>
              <a:rPr lang="en-US" sz="1800" spc="-5">
                <a:latin typeface="Calibri"/>
                <a:cs typeface="Calibri"/>
              </a:rPr>
              <a:t>occurred</a:t>
            </a:r>
            <a:r>
              <a:rPr lang="en-US" sz="1800">
                <a:latin typeface="Calibri"/>
                <a:cs typeface="Calibri"/>
              </a:rPr>
              <a:t> </a:t>
            </a:r>
            <a:r>
              <a:rPr lang="en-US" sz="1800" spc="-10">
                <a:latin typeface="Calibri"/>
                <a:cs typeface="Calibri"/>
              </a:rPr>
              <a:t>to</a:t>
            </a:r>
            <a:r>
              <a:rPr lang="en-US" sz="1800" spc="-15">
                <a:latin typeface="Calibri"/>
                <a:cs typeface="Calibri"/>
              </a:rPr>
              <a:t> rockets</a:t>
            </a:r>
            <a:r>
              <a:rPr lang="en-US" sz="1800">
                <a:latin typeface="Calibri"/>
                <a:cs typeface="Calibri"/>
              </a:rPr>
              <a:t> </a:t>
            </a:r>
            <a:r>
              <a:rPr lang="en-US" sz="1800" spc="-5">
                <a:latin typeface="Calibri"/>
                <a:cs typeface="Calibri"/>
              </a:rPr>
              <a:t>having</a:t>
            </a:r>
            <a:r>
              <a:rPr lang="en-US" sz="1800" spc="-15">
                <a:latin typeface="Calibri"/>
                <a:cs typeface="Calibri"/>
              </a:rPr>
              <a:t> </a:t>
            </a:r>
            <a:r>
              <a:rPr lang="en-US" sz="1800" spc="-5">
                <a:latin typeface="Calibri"/>
                <a:cs typeface="Calibri"/>
              </a:rPr>
              <a:t>booster</a:t>
            </a:r>
            <a:r>
              <a:rPr lang="en-US" sz="1800" spc="-25">
                <a:latin typeface="Calibri"/>
                <a:cs typeface="Calibri"/>
              </a:rPr>
              <a:t> </a:t>
            </a:r>
            <a:r>
              <a:rPr lang="en-US" sz="1800" spc="-10">
                <a:latin typeface="Calibri"/>
                <a:cs typeface="Calibri"/>
              </a:rPr>
              <a:t>version</a:t>
            </a:r>
            <a:r>
              <a:rPr lang="en-US" sz="1800" spc="-15">
                <a:latin typeface="Calibri"/>
                <a:cs typeface="Calibri"/>
              </a:rPr>
              <a:t> </a:t>
            </a:r>
            <a:r>
              <a:rPr lang="en-US" sz="1800" spc="-5">
                <a:latin typeface="Calibri"/>
                <a:cs typeface="Calibri"/>
              </a:rPr>
              <a:t>of</a:t>
            </a:r>
            <a:r>
              <a:rPr lang="en-US" sz="1800" spc="5">
                <a:latin typeface="Calibri"/>
                <a:cs typeface="Calibri"/>
              </a:rPr>
              <a:t> </a:t>
            </a:r>
            <a:r>
              <a:rPr lang="en-US" sz="1800" spc="-55">
                <a:latin typeface="Calibri"/>
                <a:cs typeface="Calibri"/>
              </a:rPr>
              <a:t>FT.</a:t>
            </a:r>
            <a:endParaRPr lang="en-US" sz="1800">
              <a:latin typeface="Calibri"/>
              <a:cs typeface="Calibri"/>
            </a:endParaRPr>
          </a:p>
          <a:p>
            <a:pPr marL="241300" marR="5080" indent="-228600">
              <a:lnSpc>
                <a:spcPts val="1620"/>
              </a:lnSpc>
              <a:spcBef>
                <a:spcPts val="1430"/>
              </a:spcBef>
              <a:buFont typeface="Arial"/>
              <a:buChar char="•"/>
              <a:tabLst>
                <a:tab pos="240665" algn="l"/>
                <a:tab pos="241300" algn="l"/>
              </a:tabLst>
            </a:pPr>
            <a:r>
              <a:rPr lang="en-US" sz="1800" spc="-5">
                <a:latin typeface="Calibri"/>
                <a:cs typeface="Calibri"/>
              </a:rPr>
              <a:t>More success occurred </a:t>
            </a:r>
            <a:r>
              <a:rPr lang="en-US" sz="1800" spc="-10">
                <a:latin typeface="Calibri"/>
                <a:cs typeface="Calibri"/>
              </a:rPr>
              <a:t>to </a:t>
            </a:r>
            <a:r>
              <a:rPr lang="en-US" sz="1800" spc="-15">
                <a:latin typeface="Calibri"/>
                <a:cs typeface="Calibri"/>
              </a:rPr>
              <a:t>rockets </a:t>
            </a:r>
            <a:r>
              <a:rPr lang="en-US" sz="1800" spc="-5">
                <a:latin typeface="Calibri"/>
                <a:cs typeface="Calibri"/>
              </a:rPr>
              <a:t>having payload </a:t>
            </a:r>
            <a:r>
              <a:rPr lang="en-US" sz="1800">
                <a:latin typeface="Calibri"/>
                <a:cs typeface="Calibri"/>
              </a:rPr>
              <a:t>mass </a:t>
            </a:r>
            <a:r>
              <a:rPr lang="en-US" sz="1800" spc="-10">
                <a:latin typeface="Calibri"/>
                <a:cs typeface="Calibri"/>
              </a:rPr>
              <a:t>between </a:t>
            </a:r>
            <a:r>
              <a:rPr lang="en-US" sz="1800" spc="-325">
                <a:latin typeface="Calibri"/>
                <a:cs typeface="Calibri"/>
              </a:rPr>
              <a:t> </a:t>
            </a:r>
            <a:r>
              <a:rPr lang="en-US" sz="1800" spc="-5">
                <a:latin typeface="Calibri"/>
                <a:cs typeface="Calibri"/>
              </a:rPr>
              <a:t>1950</a:t>
            </a:r>
            <a:r>
              <a:rPr lang="en-US" sz="1800" spc="10">
                <a:latin typeface="Calibri"/>
                <a:cs typeface="Calibri"/>
              </a:rPr>
              <a:t> </a:t>
            </a:r>
            <a:r>
              <a:rPr lang="en-US" sz="1800" spc="-5">
                <a:latin typeface="Calibri"/>
                <a:cs typeface="Calibri"/>
              </a:rPr>
              <a:t>-5200</a:t>
            </a:r>
            <a:r>
              <a:rPr lang="en-US" sz="1800" spc="25">
                <a:latin typeface="Calibri"/>
                <a:cs typeface="Calibri"/>
              </a:rPr>
              <a:t> </a:t>
            </a:r>
            <a:r>
              <a:rPr lang="en-US" sz="1800">
                <a:latin typeface="Calibri"/>
                <a:cs typeface="Calibri"/>
              </a:rPr>
              <a:t>kg.</a:t>
            </a:r>
            <a:endParaRPr lang="en-US" sz="1800" dirty="0">
              <a:latin typeface="Calibri"/>
              <a:cs typeface="Calibri"/>
            </a:endParaRPr>
          </a:p>
        </p:txBody>
      </p:sp>
      <p:sp>
        <p:nvSpPr>
          <p:cNvPr id="10" name="TextBox 9">
            <a:extLst>
              <a:ext uri="{FF2B5EF4-FFF2-40B4-BE49-F238E27FC236}">
                <a16:creationId xmlns:a16="http://schemas.microsoft.com/office/drawing/2014/main" id="{B0EB0349-A5E2-4668-86E3-6A418172AFF7}"/>
              </a:ext>
            </a:extLst>
          </p:cNvPr>
          <p:cNvSpPr txBox="1"/>
          <p:nvPr/>
        </p:nvSpPr>
        <p:spPr>
          <a:xfrm>
            <a:off x="609600" y="4286958"/>
            <a:ext cx="6099810" cy="1560684"/>
          </a:xfrm>
          <a:prstGeom prst="rect">
            <a:avLst/>
          </a:prstGeom>
          <a:noFill/>
        </p:spPr>
        <p:txBody>
          <a:bodyPr wrap="square">
            <a:spAutoFit/>
          </a:bodyPr>
          <a:lstStyle/>
          <a:p>
            <a:pPr marL="241300" indent="-228600">
              <a:lnSpc>
                <a:spcPts val="1710"/>
              </a:lnSpc>
              <a:spcBef>
                <a:spcPts val="100"/>
              </a:spcBef>
              <a:buFont typeface="Arial"/>
              <a:buChar char="•"/>
              <a:tabLst>
                <a:tab pos="240665" algn="l"/>
                <a:tab pos="241300" algn="l"/>
              </a:tabLst>
            </a:pPr>
            <a:r>
              <a:rPr lang="en-US" sz="1800" spc="-5" dirty="0">
                <a:latin typeface="Calibri"/>
                <a:cs typeface="Calibri"/>
              </a:rPr>
              <a:t>All</a:t>
            </a:r>
            <a:r>
              <a:rPr lang="en-US" sz="1800" spc="5" dirty="0">
                <a:latin typeface="Calibri"/>
                <a:cs typeface="Calibri"/>
              </a:rPr>
              <a:t> </a:t>
            </a:r>
            <a:r>
              <a:rPr lang="en-US" sz="1800" dirty="0">
                <a:latin typeface="Calibri"/>
                <a:cs typeface="Calibri"/>
              </a:rPr>
              <a:t>launch</a:t>
            </a:r>
            <a:r>
              <a:rPr lang="en-US" sz="1800" spc="-10" dirty="0">
                <a:latin typeface="Calibri"/>
                <a:cs typeface="Calibri"/>
              </a:rPr>
              <a:t> </a:t>
            </a:r>
            <a:r>
              <a:rPr lang="en-US" sz="1800" spc="-5" dirty="0">
                <a:latin typeface="Calibri"/>
                <a:cs typeface="Calibri"/>
              </a:rPr>
              <a:t>sites</a:t>
            </a:r>
            <a:r>
              <a:rPr lang="en-US" sz="1800" dirty="0">
                <a:latin typeface="Calibri"/>
                <a:cs typeface="Calibri"/>
              </a:rPr>
              <a:t> </a:t>
            </a:r>
            <a:r>
              <a:rPr lang="en-US" sz="1800" spc="-15" dirty="0">
                <a:latin typeface="Calibri"/>
                <a:cs typeface="Calibri"/>
              </a:rPr>
              <a:t>have</a:t>
            </a:r>
            <a:r>
              <a:rPr lang="en-US" sz="1800" dirty="0">
                <a:latin typeface="Calibri"/>
                <a:cs typeface="Calibri"/>
              </a:rPr>
              <a:t> </a:t>
            </a:r>
            <a:r>
              <a:rPr lang="en-US" sz="1800" spc="-5" dirty="0">
                <a:latin typeface="Calibri"/>
                <a:cs typeface="Calibri"/>
              </a:rPr>
              <a:t>closer</a:t>
            </a:r>
            <a:r>
              <a:rPr lang="en-US" sz="1800" dirty="0">
                <a:latin typeface="Calibri"/>
                <a:cs typeface="Calibri"/>
              </a:rPr>
              <a:t> </a:t>
            </a:r>
            <a:r>
              <a:rPr lang="en-US" sz="1800" spc="-10" dirty="0">
                <a:latin typeface="Calibri"/>
                <a:cs typeface="Calibri"/>
              </a:rPr>
              <a:t>proximities</a:t>
            </a:r>
            <a:r>
              <a:rPr lang="en-US" sz="1800" spc="-15" dirty="0">
                <a:latin typeface="Calibri"/>
                <a:cs typeface="Calibri"/>
              </a:rPr>
              <a:t> </a:t>
            </a:r>
            <a:r>
              <a:rPr lang="en-US" sz="1800" spc="-10" dirty="0">
                <a:latin typeface="Calibri"/>
                <a:cs typeface="Calibri"/>
              </a:rPr>
              <a:t>to</a:t>
            </a:r>
            <a:r>
              <a:rPr lang="en-US" sz="1800" dirty="0">
                <a:latin typeface="Calibri"/>
                <a:cs typeface="Calibri"/>
              </a:rPr>
              <a:t> </a:t>
            </a:r>
            <a:r>
              <a:rPr lang="en-US" sz="1800" spc="-5" dirty="0">
                <a:latin typeface="Calibri"/>
                <a:cs typeface="Calibri"/>
              </a:rPr>
              <a:t>coastlines,</a:t>
            </a:r>
            <a:r>
              <a:rPr lang="en-US" sz="1800" spc="-15" dirty="0">
                <a:latin typeface="Calibri"/>
                <a:cs typeface="Calibri"/>
              </a:rPr>
              <a:t> </a:t>
            </a:r>
            <a:r>
              <a:rPr lang="en-US" sz="1800" spc="-25" dirty="0">
                <a:latin typeface="Calibri"/>
                <a:cs typeface="Calibri"/>
              </a:rPr>
              <a:t>Equator, </a:t>
            </a:r>
            <a:r>
              <a:rPr lang="en-US" sz="1800" dirty="0">
                <a:latin typeface="Calibri"/>
                <a:cs typeface="Calibri"/>
              </a:rPr>
              <a:t>and</a:t>
            </a:r>
          </a:p>
          <a:p>
            <a:pPr marL="241300">
              <a:lnSpc>
                <a:spcPts val="1710"/>
              </a:lnSpc>
            </a:pPr>
            <a:r>
              <a:rPr lang="en-US" sz="1800" spc="-5" dirty="0">
                <a:latin typeface="Calibri"/>
                <a:cs typeface="Calibri"/>
              </a:rPr>
              <a:t>farther</a:t>
            </a:r>
            <a:r>
              <a:rPr lang="en-US" sz="1800" spc="-25" dirty="0">
                <a:latin typeface="Calibri"/>
                <a:cs typeface="Calibri"/>
              </a:rPr>
              <a:t> </a:t>
            </a:r>
            <a:r>
              <a:rPr lang="en-US" sz="1800" spc="-15" dirty="0">
                <a:latin typeface="Calibri"/>
                <a:cs typeface="Calibri"/>
              </a:rPr>
              <a:t>away</a:t>
            </a:r>
            <a:r>
              <a:rPr lang="en-US" sz="1800" spc="-30" dirty="0">
                <a:latin typeface="Calibri"/>
                <a:cs typeface="Calibri"/>
              </a:rPr>
              <a:t> </a:t>
            </a:r>
            <a:r>
              <a:rPr lang="en-US" sz="1800" spc="-10" dirty="0">
                <a:latin typeface="Calibri"/>
                <a:cs typeface="Calibri"/>
              </a:rPr>
              <a:t>from</a:t>
            </a:r>
            <a:r>
              <a:rPr lang="en-US" sz="1800" spc="-15" dirty="0">
                <a:latin typeface="Calibri"/>
                <a:cs typeface="Calibri"/>
              </a:rPr>
              <a:t> </a:t>
            </a:r>
            <a:r>
              <a:rPr lang="en-US" sz="1800" spc="-5" dirty="0">
                <a:latin typeface="Calibri"/>
                <a:cs typeface="Calibri"/>
              </a:rPr>
              <a:t>populous</a:t>
            </a:r>
            <a:r>
              <a:rPr lang="en-US" sz="1800" spc="-35" dirty="0">
                <a:latin typeface="Calibri"/>
                <a:cs typeface="Calibri"/>
              </a:rPr>
              <a:t> </a:t>
            </a:r>
            <a:r>
              <a:rPr lang="en-US" sz="1800" dirty="0">
                <a:latin typeface="Calibri"/>
                <a:cs typeface="Calibri"/>
              </a:rPr>
              <a:t>cities.</a:t>
            </a:r>
          </a:p>
          <a:p>
            <a:pPr marL="241300" indent="-228600">
              <a:lnSpc>
                <a:spcPts val="1710"/>
              </a:lnSpc>
              <a:spcBef>
                <a:spcPts val="1225"/>
              </a:spcBef>
              <a:buFont typeface="Arial"/>
              <a:buChar char="•"/>
              <a:tabLst>
                <a:tab pos="240665" algn="l"/>
                <a:tab pos="241300" algn="l"/>
              </a:tabLst>
            </a:pPr>
            <a:r>
              <a:rPr lang="en-US" sz="1800" dirty="0">
                <a:latin typeface="Calibri"/>
                <a:cs typeface="Calibri"/>
              </a:rPr>
              <a:t>It</a:t>
            </a:r>
            <a:r>
              <a:rPr lang="en-US" sz="1800" spc="-10" dirty="0">
                <a:latin typeface="Calibri"/>
                <a:cs typeface="Calibri"/>
              </a:rPr>
              <a:t> </a:t>
            </a:r>
            <a:r>
              <a:rPr lang="en-US" sz="1800" dirty="0">
                <a:latin typeface="Calibri"/>
                <a:cs typeface="Calibri"/>
              </a:rPr>
              <a:t>is</a:t>
            </a:r>
            <a:r>
              <a:rPr lang="en-US" sz="1800" spc="5" dirty="0">
                <a:latin typeface="Calibri"/>
                <a:cs typeface="Calibri"/>
              </a:rPr>
              <a:t> </a:t>
            </a:r>
            <a:r>
              <a:rPr lang="en-US" sz="1800" spc="-10" dirty="0">
                <a:latin typeface="Calibri"/>
                <a:cs typeface="Calibri"/>
              </a:rPr>
              <a:t>likely</a:t>
            </a:r>
            <a:r>
              <a:rPr lang="en-US" sz="1800" spc="15" dirty="0">
                <a:latin typeface="Calibri"/>
                <a:cs typeface="Calibri"/>
              </a:rPr>
              <a:t> </a:t>
            </a:r>
            <a:r>
              <a:rPr lang="en-US" sz="1800" spc="-5" dirty="0">
                <a:latin typeface="Calibri"/>
                <a:cs typeface="Calibri"/>
              </a:rPr>
              <a:t>that</a:t>
            </a:r>
            <a:r>
              <a:rPr lang="en-US" sz="1800" spc="-25" dirty="0">
                <a:latin typeface="Calibri"/>
                <a:cs typeface="Calibri"/>
              </a:rPr>
              <a:t> </a:t>
            </a:r>
            <a:r>
              <a:rPr lang="en-US" sz="1800" dirty="0">
                <a:latin typeface="Calibri"/>
                <a:cs typeface="Calibri"/>
              </a:rPr>
              <a:t>the </a:t>
            </a:r>
            <a:r>
              <a:rPr lang="en-US" sz="1800" spc="-5" dirty="0">
                <a:latin typeface="Calibri"/>
                <a:cs typeface="Calibri"/>
              </a:rPr>
              <a:t>reusability success</a:t>
            </a:r>
            <a:r>
              <a:rPr lang="en-US" sz="1800" spc="5" dirty="0">
                <a:latin typeface="Calibri"/>
                <a:cs typeface="Calibri"/>
              </a:rPr>
              <a:t> </a:t>
            </a:r>
            <a:r>
              <a:rPr lang="en-US" sz="1800" spc="-20" dirty="0">
                <a:latin typeface="Calibri"/>
                <a:cs typeface="Calibri"/>
              </a:rPr>
              <a:t>rate</a:t>
            </a:r>
            <a:r>
              <a:rPr lang="en-US" sz="1800" dirty="0">
                <a:latin typeface="Calibri"/>
                <a:cs typeface="Calibri"/>
              </a:rPr>
              <a:t> </a:t>
            </a:r>
            <a:r>
              <a:rPr lang="en-US" sz="1800" spc="-15" dirty="0">
                <a:latin typeface="Calibri"/>
                <a:cs typeface="Calibri"/>
              </a:rPr>
              <a:t>for</a:t>
            </a:r>
            <a:r>
              <a:rPr lang="en-US" sz="1800" spc="5" dirty="0">
                <a:latin typeface="Calibri"/>
                <a:cs typeface="Calibri"/>
              </a:rPr>
              <a:t> </a:t>
            </a:r>
            <a:r>
              <a:rPr lang="en-US" sz="1800" dirty="0">
                <a:latin typeface="Calibri"/>
                <a:cs typeface="Calibri"/>
              </a:rPr>
              <a:t>the</a:t>
            </a:r>
            <a:r>
              <a:rPr lang="en-US" sz="1800" spc="5" dirty="0">
                <a:latin typeface="Calibri"/>
                <a:cs typeface="Calibri"/>
              </a:rPr>
              <a:t> </a:t>
            </a:r>
            <a:r>
              <a:rPr lang="en-US" sz="1800" spc="-20" dirty="0">
                <a:latin typeface="Calibri"/>
                <a:cs typeface="Calibri"/>
              </a:rPr>
              <a:t>SpaceX’s</a:t>
            </a:r>
            <a:r>
              <a:rPr lang="en-US" sz="1800" dirty="0">
                <a:latin typeface="Calibri"/>
                <a:cs typeface="Calibri"/>
              </a:rPr>
              <a:t> </a:t>
            </a:r>
            <a:r>
              <a:rPr lang="en-US" sz="1800" spc="-15" dirty="0">
                <a:latin typeface="Calibri"/>
                <a:cs typeface="Calibri"/>
              </a:rPr>
              <a:t>Falcon</a:t>
            </a:r>
            <a:endParaRPr lang="en-US" sz="1800" dirty="0">
              <a:latin typeface="Calibri"/>
              <a:cs typeface="Calibri"/>
            </a:endParaRPr>
          </a:p>
          <a:p>
            <a:pPr marL="241300">
              <a:lnSpc>
                <a:spcPts val="1710"/>
              </a:lnSpc>
            </a:pPr>
            <a:r>
              <a:rPr lang="en-US" sz="1800" dirty="0">
                <a:latin typeface="Calibri"/>
                <a:cs typeface="Calibri"/>
              </a:rPr>
              <a:t>9 will</a:t>
            </a:r>
            <a:r>
              <a:rPr lang="en-US" sz="1800" spc="10" dirty="0">
                <a:latin typeface="Calibri"/>
                <a:cs typeface="Calibri"/>
              </a:rPr>
              <a:t> </a:t>
            </a:r>
            <a:r>
              <a:rPr lang="en-US" sz="1800" spc="-10" dirty="0">
                <a:latin typeface="Calibri"/>
                <a:cs typeface="Calibri"/>
              </a:rPr>
              <a:t>drastically</a:t>
            </a:r>
            <a:r>
              <a:rPr lang="en-US" sz="1800" spc="-25" dirty="0">
                <a:latin typeface="Calibri"/>
                <a:cs typeface="Calibri"/>
              </a:rPr>
              <a:t> </a:t>
            </a:r>
            <a:r>
              <a:rPr lang="en-US" sz="1800" spc="-5" dirty="0">
                <a:latin typeface="Calibri"/>
                <a:cs typeface="Calibri"/>
              </a:rPr>
              <a:t>increases incoming</a:t>
            </a:r>
            <a:r>
              <a:rPr lang="en-US" sz="1800" spc="-15" dirty="0">
                <a:latin typeface="Calibri"/>
                <a:cs typeface="Calibri"/>
              </a:rPr>
              <a:t> </a:t>
            </a:r>
            <a:r>
              <a:rPr lang="en-US" sz="1800" spc="-10" dirty="0">
                <a:latin typeface="Calibri"/>
                <a:cs typeface="Calibri"/>
              </a:rPr>
              <a:t>years.</a:t>
            </a:r>
            <a:endParaRPr lang="en-US" sz="1800" dirty="0">
              <a:latin typeface="Calibri"/>
              <a:cs typeface="Calibri"/>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8DDF8FBE-78D8-4F4F-AB76-79BE6FE09555}"/>
              </a:ext>
            </a:extLst>
          </p:cNvPr>
          <p:cNvSpPr txBox="1"/>
          <p:nvPr/>
        </p:nvSpPr>
        <p:spPr>
          <a:xfrm>
            <a:off x="573405" y="5240774"/>
            <a:ext cx="6099810" cy="646331"/>
          </a:xfrm>
          <a:prstGeom prst="rect">
            <a:avLst/>
          </a:prstGeom>
          <a:noFill/>
        </p:spPr>
        <p:txBody>
          <a:bodyPr wrap="square">
            <a:spAutoFit/>
          </a:bodyPr>
          <a:lstStyle/>
          <a:p>
            <a:r>
              <a:rPr lang="en-US" sz="1800" dirty="0" err="1">
                <a:latin typeface="Calibri"/>
                <a:cs typeface="Calibri"/>
              </a:rPr>
              <a:t>Github</a:t>
            </a:r>
            <a:r>
              <a:rPr lang="en-US" sz="1800" dirty="0">
                <a:latin typeface="Calibri"/>
                <a:cs typeface="Calibri"/>
              </a:rPr>
              <a:t> </a:t>
            </a:r>
            <a:r>
              <a:rPr lang="en-US" sz="1800" spc="-10" dirty="0">
                <a:latin typeface="Calibri"/>
                <a:cs typeface="Calibri"/>
              </a:rPr>
              <a:t>repo </a:t>
            </a:r>
            <a:r>
              <a:rPr lang="en-US" sz="1800" dirty="0">
                <a:latin typeface="Calibri"/>
                <a:cs typeface="Calibri"/>
              </a:rPr>
              <a:t>URL </a:t>
            </a:r>
            <a:r>
              <a:rPr lang="en-US" sz="1800" spc="-5" dirty="0">
                <a:latin typeface="Calibri"/>
                <a:cs typeface="Calibri"/>
              </a:rPr>
              <a:t>link </a:t>
            </a:r>
            <a:r>
              <a:rPr lang="en-US" sz="1800" spc="-15" dirty="0">
                <a:latin typeface="Calibri"/>
                <a:cs typeface="Calibri"/>
              </a:rPr>
              <a:t>for </a:t>
            </a:r>
            <a:r>
              <a:rPr lang="en-US" sz="1800" dirty="0">
                <a:latin typeface="Calibri"/>
                <a:cs typeface="Calibri"/>
              </a:rPr>
              <a:t>whole </a:t>
            </a:r>
            <a:r>
              <a:rPr lang="en-US" sz="1800" spc="-10" dirty="0">
                <a:latin typeface="Calibri"/>
                <a:cs typeface="Calibri"/>
              </a:rPr>
              <a:t>project: </a:t>
            </a:r>
            <a:r>
              <a:rPr lang="en-US" sz="1800" spc="-10" dirty="0">
                <a:latin typeface="Calibri"/>
                <a:cs typeface="Calibri"/>
                <a:hlinkClick r:id="rId4"/>
              </a:rPr>
              <a:t>https://github.com/atkinxx/spaceY</a:t>
            </a:r>
            <a:endParaRPr lang="en-US" dirty="0"/>
          </a:p>
        </p:txBody>
      </p:sp>
      <p:pic>
        <p:nvPicPr>
          <p:cNvPr id="4" name="Picture 3">
            <a:extLst>
              <a:ext uri="{FF2B5EF4-FFF2-40B4-BE49-F238E27FC236}">
                <a16:creationId xmlns:a16="http://schemas.microsoft.com/office/drawing/2014/main" id="{BAE7ADF4-BBB1-4D13-84B6-F7976DA477B6}"/>
              </a:ext>
            </a:extLst>
          </p:cNvPr>
          <p:cNvPicPr>
            <a:picLocks noChangeAspect="1"/>
          </p:cNvPicPr>
          <p:nvPr/>
        </p:nvPicPr>
        <p:blipFill>
          <a:blip r:embed="rId5"/>
          <a:stretch>
            <a:fillRect/>
          </a:stretch>
        </p:blipFill>
        <p:spPr>
          <a:xfrm>
            <a:off x="5311140" y="2502341"/>
            <a:ext cx="4088130" cy="2446849"/>
          </a:xfrm>
          <a:prstGeom prst="rect">
            <a:avLst/>
          </a:prstGeom>
        </p:spPr>
      </p:pic>
      <p:pic>
        <p:nvPicPr>
          <p:cNvPr id="9" name="Picture 8">
            <a:extLst>
              <a:ext uri="{FF2B5EF4-FFF2-40B4-BE49-F238E27FC236}">
                <a16:creationId xmlns:a16="http://schemas.microsoft.com/office/drawing/2014/main" id="{A726EBD2-90BD-46D5-BE2F-6F7496AFFFB6}"/>
              </a:ext>
            </a:extLst>
          </p:cNvPr>
          <p:cNvPicPr>
            <a:picLocks noChangeAspect="1"/>
          </p:cNvPicPr>
          <p:nvPr/>
        </p:nvPicPr>
        <p:blipFill>
          <a:blip r:embed="rId6"/>
          <a:stretch>
            <a:fillRect/>
          </a:stretch>
        </p:blipFill>
        <p:spPr>
          <a:xfrm>
            <a:off x="544830" y="2448781"/>
            <a:ext cx="4202430" cy="2530889"/>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solidFill>
                  <a:schemeClr val="tx1"/>
                </a:solidFill>
                <a:latin typeface="Abadi" panose="020B0604020104020204" pitchFamily="34" charset="0"/>
                <a:cs typeface="Times New Roman" panose="02020603050405020304" pitchFamily="18" charset="0"/>
              </a:rPr>
              <a:t>Request SpaceX’s Restful API to obtain launch data, and applied data cleaning techniques</a:t>
            </a:r>
            <a:r>
              <a:rPr lang="en-US" sz="7600" dirty="0">
                <a:solidFill>
                  <a:schemeClr val="tx1"/>
                </a:solidFill>
                <a:latin typeface="Times New Roman" panose="02020603050405020304" pitchFamily="18" charset="0"/>
                <a:cs typeface="Times New Roman" panose="02020603050405020304" pitchFamily="18" charset="0"/>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solidFill>
                  <a:schemeClr val="tx1"/>
                </a:solidFill>
                <a:latin typeface="Abadi" panose="020B0604020104020204" pitchFamily="34" charset="0"/>
              </a:rPr>
              <a:t>Finding data patterns using Pandas and </a:t>
            </a:r>
            <a:r>
              <a:rPr lang="en-US" sz="6600" dirty="0" err="1">
                <a:solidFill>
                  <a:schemeClr val="tx1"/>
                </a:solidFill>
                <a:latin typeface="Abadi" panose="020B0604020104020204" pitchFamily="34" charset="0"/>
              </a:rPr>
              <a:t>Numpy</a:t>
            </a:r>
            <a:r>
              <a:rPr lang="en-US" sz="6600" dirty="0">
                <a:solidFill>
                  <a:schemeClr val="tx1"/>
                </a:solidFill>
                <a:latin typeface="Abadi" panose="020B0604020104020204" pitchFamily="34" charset="0"/>
              </a:rPr>
              <a:t> python libraries.</a:t>
            </a:r>
            <a:endParaRPr lang="en-US" sz="7600" dirty="0">
              <a:solidFill>
                <a:schemeClr val="tx1"/>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600" dirty="0">
                <a:solidFill>
                  <a:schemeClr val="tx1"/>
                </a:solidFill>
              </a:rPr>
              <a:t>Organize data into classes; class 1 for successful landing, and class 0 for unsuccessful landing.</a:t>
            </a:r>
          </a:p>
          <a:p>
            <a:pPr lvl="1">
              <a:lnSpc>
                <a:spcPct val="120000"/>
              </a:lnSpc>
              <a:spcBef>
                <a:spcPts val="1400"/>
              </a:spcBef>
            </a:pPr>
            <a:r>
              <a:rPr lang="en-US" sz="6600" dirty="0">
                <a:solidFill>
                  <a:schemeClr val="tx1"/>
                </a:solidFill>
              </a:rPr>
              <a:t>Standardize and fit the data, split the data into training set and testing set.</a:t>
            </a:r>
            <a:endParaRPr lang="en-US" sz="22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1600" dirty="0"/>
              <a:t>➢ Extract data from Wikipedia URL. </a:t>
            </a:r>
          </a:p>
          <a:p>
            <a:pPr>
              <a:lnSpc>
                <a:spcPct val="100000"/>
              </a:lnSpc>
              <a:spcBef>
                <a:spcPts val="1400"/>
              </a:spcBef>
            </a:pPr>
            <a:r>
              <a:rPr lang="en-US" sz="1600" dirty="0"/>
              <a:t>➢ Use </a:t>
            </a:r>
            <a:r>
              <a:rPr lang="en-US" sz="1600" dirty="0" err="1"/>
              <a:t>BeatifulSoup</a:t>
            </a:r>
            <a:r>
              <a:rPr lang="en-US" sz="1600" dirty="0"/>
              <a:t> to extract data from tables. </a:t>
            </a:r>
          </a:p>
          <a:p>
            <a:pPr>
              <a:lnSpc>
                <a:spcPct val="100000"/>
              </a:lnSpc>
              <a:spcBef>
                <a:spcPts val="1400"/>
              </a:spcBef>
            </a:pPr>
            <a:r>
              <a:rPr lang="en-US" sz="1600" dirty="0"/>
              <a:t>➢ Organize data into dictionary of columns </a:t>
            </a:r>
          </a:p>
          <a:p>
            <a:pPr>
              <a:lnSpc>
                <a:spcPct val="100000"/>
              </a:lnSpc>
              <a:spcBef>
                <a:spcPts val="1400"/>
              </a:spcBef>
            </a:pPr>
            <a:r>
              <a:rPr lang="en-US" sz="1600" dirty="0"/>
              <a:t>➢ Map all column dictionaries into </a:t>
            </a:r>
            <a:r>
              <a:rPr lang="en-US" sz="1600" dirty="0" err="1"/>
              <a:t>dataframe</a:t>
            </a:r>
            <a:r>
              <a:rPr lang="en-US" sz="1600" dirty="0"/>
              <a:t>. </a:t>
            </a:r>
          </a:p>
          <a:p>
            <a:pPr>
              <a:lnSpc>
                <a:spcPct val="100000"/>
              </a:lnSpc>
              <a:spcBef>
                <a:spcPts val="1400"/>
              </a:spcBef>
            </a:pPr>
            <a:r>
              <a:rPr lang="en-US" sz="1600" dirty="0"/>
              <a:t>➢ Display </a:t>
            </a:r>
            <a:r>
              <a:rPr lang="en-US" sz="1600" dirty="0" err="1"/>
              <a:t>dataframe</a:t>
            </a:r>
            <a:r>
              <a:rPr lang="en-US" sz="1600" dirty="0"/>
              <a:t> and save the data into file. </a:t>
            </a:r>
          </a:p>
          <a:p>
            <a:pPr>
              <a:lnSpc>
                <a:spcPct val="100000"/>
              </a:lnSpc>
              <a:spcBef>
                <a:spcPts val="1400"/>
              </a:spcBef>
            </a:pPr>
            <a:r>
              <a:rPr lang="en-US" sz="1600" dirty="0"/>
              <a:t> GitHub URL link: </a:t>
            </a:r>
            <a:r>
              <a:rPr lang="en-US" sz="1600" dirty="0">
                <a:hlinkClick r:id="rId3"/>
              </a:rPr>
              <a:t>https://github.com/atkinxx/spaceY/blob/main/web%20scraping.ipynb</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t>Present API Call:  </a:t>
            </a:r>
            <a:r>
              <a:rPr lang="en-US" sz="1600" dirty="0" err="1"/>
              <a:t>spacex_url</a:t>
            </a:r>
            <a:r>
              <a:rPr lang="en-US" sz="1600" dirty="0"/>
              <a:t>="https://api.spacexdata.com/v4/launches/past" </a:t>
            </a:r>
          </a:p>
          <a:p>
            <a:pPr marL="0" indent="0">
              <a:lnSpc>
                <a:spcPct val="100000"/>
              </a:lnSpc>
              <a:spcBef>
                <a:spcPts val="1400"/>
              </a:spcBef>
              <a:buNone/>
            </a:pPr>
            <a:r>
              <a:rPr lang="en-US" sz="1600" dirty="0"/>
              <a:t>• response = </a:t>
            </a:r>
            <a:r>
              <a:rPr lang="en-US" sz="1600" dirty="0" err="1"/>
              <a:t>requests.get</a:t>
            </a:r>
            <a:r>
              <a:rPr lang="en-US" sz="1600" dirty="0"/>
              <a:t>(</a:t>
            </a:r>
            <a:r>
              <a:rPr lang="en-US" sz="1600" dirty="0" err="1"/>
              <a:t>spacex_url</a:t>
            </a:r>
            <a:r>
              <a:rPr lang="en-US" sz="1600" dirty="0"/>
              <a:t>)</a:t>
            </a:r>
          </a:p>
          <a:p>
            <a:pPr marL="0" indent="0">
              <a:lnSpc>
                <a:spcPct val="100000"/>
              </a:lnSpc>
              <a:spcBef>
                <a:spcPts val="1400"/>
              </a:spcBef>
              <a:buNone/>
            </a:pPr>
            <a:r>
              <a:rPr lang="en-US" sz="1600" dirty="0"/>
              <a:t>• data = </a:t>
            </a:r>
            <a:r>
              <a:rPr lang="en-US" sz="1600" dirty="0" err="1"/>
              <a:t>pd.json_normalize</a:t>
            </a:r>
            <a:r>
              <a:rPr lang="en-US" sz="1600" dirty="0"/>
              <a:t>(</a:t>
            </a:r>
            <a:r>
              <a:rPr lang="en-US" sz="1600" dirty="0" err="1"/>
              <a:t>response.json</a:t>
            </a:r>
            <a:r>
              <a:rPr lang="en-US" sz="1600" dirty="0"/>
              <a:t>()) </a:t>
            </a:r>
          </a:p>
          <a:p>
            <a:pPr marL="0" indent="0">
              <a:lnSpc>
                <a:spcPct val="100000"/>
              </a:lnSpc>
              <a:spcBef>
                <a:spcPts val="1400"/>
              </a:spcBef>
              <a:buNone/>
            </a:pPr>
            <a:r>
              <a:rPr lang="en-US" sz="1600" dirty="0"/>
              <a:t>• GitHub URL link: </a:t>
            </a:r>
            <a:r>
              <a:rPr lang="en-US" sz="1600" dirty="0">
                <a:hlinkClick r:id="rId3"/>
              </a:rPr>
              <a:t>https://github.com/atkinxx/spaceY/blob/main/data%20api.ipynb</a:t>
            </a:r>
            <a:endParaRPr lang="en-US" sz="2200" dirty="0">
              <a:solidFill>
                <a:schemeClr val="accent3">
                  <a:lumMod val="25000"/>
                </a:schemeClr>
              </a:solidFill>
              <a:latin typeface="Abadi"/>
            </a:endParaRPr>
          </a:p>
          <a:p>
            <a:endParaRPr lang="en-US" dirty="0"/>
          </a:p>
          <a:p>
            <a:endParaRPr lang="en-US" dirty="0"/>
          </a:p>
        </p:txBody>
      </p:sp>
      <p:pic>
        <p:nvPicPr>
          <p:cNvPr id="7" name="object 9">
            <a:extLst>
              <a:ext uri="{FF2B5EF4-FFF2-40B4-BE49-F238E27FC236}">
                <a16:creationId xmlns:a16="http://schemas.microsoft.com/office/drawing/2014/main" id="{A562A1ED-496E-4CB2-84B4-EFAF5A29A813}"/>
              </a:ext>
            </a:extLst>
          </p:cNvPr>
          <p:cNvPicPr>
            <a:picLocks noGrp="1"/>
          </p:cNvPicPr>
          <p:nvPr>
            <p:ph idx="4294967295"/>
          </p:nvPr>
        </p:nvPicPr>
        <p:blipFill>
          <a:blip r:embed="rId4" cstate="print"/>
          <a:stretch>
            <a:fillRect/>
          </a:stretch>
        </p:blipFill>
        <p:spPr>
          <a:xfrm>
            <a:off x="9042400" y="1792288"/>
            <a:ext cx="3149600" cy="4206875"/>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marL="309880" indent="-297815">
              <a:lnSpc>
                <a:spcPct val="100000"/>
              </a:lnSpc>
              <a:spcBef>
                <a:spcPts val="100"/>
              </a:spcBef>
              <a:buFont typeface="Wingdings"/>
              <a:buChar char=""/>
              <a:tabLst>
                <a:tab pos="310515" algn="l"/>
              </a:tabLst>
            </a:pPr>
            <a:r>
              <a:rPr lang="en-US" sz="1800" spc="-55" dirty="0">
                <a:solidFill>
                  <a:srgbClr val="292929"/>
                </a:solidFill>
                <a:latin typeface="Microsoft Sans Serif"/>
                <a:cs typeface="Microsoft Sans Serif"/>
              </a:rPr>
              <a:t>Extract</a:t>
            </a:r>
            <a:r>
              <a:rPr lang="en-US" sz="1800" spc="60" dirty="0">
                <a:solidFill>
                  <a:srgbClr val="292929"/>
                </a:solidFill>
                <a:latin typeface="Microsoft Sans Serif"/>
                <a:cs typeface="Microsoft Sans Serif"/>
              </a:rPr>
              <a:t> </a:t>
            </a:r>
            <a:r>
              <a:rPr lang="en-US" sz="1800" spc="-45" dirty="0">
                <a:solidFill>
                  <a:srgbClr val="292929"/>
                </a:solidFill>
                <a:latin typeface="Microsoft Sans Serif"/>
                <a:cs typeface="Microsoft Sans Serif"/>
              </a:rPr>
              <a:t>data</a:t>
            </a:r>
            <a:r>
              <a:rPr lang="en-US" sz="1800" spc="70" dirty="0">
                <a:solidFill>
                  <a:srgbClr val="292929"/>
                </a:solidFill>
                <a:latin typeface="Microsoft Sans Serif"/>
                <a:cs typeface="Microsoft Sans Serif"/>
              </a:rPr>
              <a:t> </a:t>
            </a:r>
            <a:r>
              <a:rPr lang="en-US" sz="1800" spc="-20" dirty="0">
                <a:solidFill>
                  <a:srgbClr val="292929"/>
                </a:solidFill>
                <a:latin typeface="Microsoft Sans Serif"/>
                <a:cs typeface="Microsoft Sans Serif"/>
              </a:rPr>
              <a:t>from</a:t>
            </a:r>
            <a:r>
              <a:rPr lang="en-US" sz="1800" spc="40" dirty="0">
                <a:solidFill>
                  <a:srgbClr val="292929"/>
                </a:solidFill>
                <a:latin typeface="Microsoft Sans Serif"/>
                <a:cs typeface="Microsoft Sans Serif"/>
              </a:rPr>
              <a:t> </a:t>
            </a:r>
            <a:r>
              <a:rPr lang="en-US" sz="1800" spc="-50" dirty="0">
                <a:solidFill>
                  <a:srgbClr val="292929"/>
                </a:solidFill>
                <a:latin typeface="Microsoft Sans Serif"/>
                <a:cs typeface="Microsoft Sans Serif"/>
              </a:rPr>
              <a:t>Wikipedia</a:t>
            </a:r>
            <a:r>
              <a:rPr lang="en-US" sz="1800" spc="70" dirty="0">
                <a:solidFill>
                  <a:srgbClr val="292929"/>
                </a:solidFill>
                <a:latin typeface="Microsoft Sans Serif"/>
                <a:cs typeface="Microsoft Sans Serif"/>
              </a:rPr>
              <a:t> </a:t>
            </a:r>
            <a:r>
              <a:rPr lang="en-US" sz="1800" spc="-165" dirty="0">
                <a:solidFill>
                  <a:srgbClr val="292929"/>
                </a:solidFill>
                <a:latin typeface="Microsoft Sans Serif"/>
                <a:cs typeface="Microsoft Sans Serif"/>
              </a:rPr>
              <a:t>URL.</a:t>
            </a:r>
            <a:endParaRPr lang="en-US" sz="1800" dirty="0">
              <a:latin typeface="Microsoft Sans Serif"/>
              <a:cs typeface="Microsoft Sans Serif"/>
            </a:endParaRPr>
          </a:p>
          <a:p>
            <a:pPr marL="241300" indent="-228600">
              <a:lnSpc>
                <a:spcPct val="100000"/>
              </a:lnSpc>
              <a:spcBef>
                <a:spcPts val="1400"/>
              </a:spcBef>
              <a:buFont typeface="Wingdings"/>
              <a:buChar char=""/>
              <a:tabLst>
                <a:tab pos="241300" algn="l"/>
              </a:tabLst>
            </a:pPr>
            <a:r>
              <a:rPr lang="en-US" sz="1800" spc="-145" dirty="0">
                <a:solidFill>
                  <a:srgbClr val="292929"/>
                </a:solidFill>
                <a:latin typeface="Microsoft Sans Serif"/>
                <a:cs typeface="Microsoft Sans Serif"/>
              </a:rPr>
              <a:t>Use</a:t>
            </a:r>
            <a:r>
              <a:rPr lang="en-US" sz="1800" spc="45" dirty="0">
                <a:solidFill>
                  <a:srgbClr val="292929"/>
                </a:solidFill>
                <a:latin typeface="Microsoft Sans Serif"/>
                <a:cs typeface="Microsoft Sans Serif"/>
              </a:rPr>
              <a:t> </a:t>
            </a:r>
            <a:r>
              <a:rPr lang="en-US" sz="1800" spc="-50" dirty="0" err="1">
                <a:solidFill>
                  <a:srgbClr val="292929"/>
                </a:solidFill>
                <a:latin typeface="Microsoft Sans Serif"/>
                <a:cs typeface="Microsoft Sans Serif"/>
              </a:rPr>
              <a:t>BeatifulSoup</a:t>
            </a:r>
            <a:r>
              <a:rPr lang="en-US" sz="1800" spc="35" dirty="0">
                <a:solidFill>
                  <a:srgbClr val="292929"/>
                </a:solidFill>
                <a:latin typeface="Microsoft Sans Serif"/>
                <a:cs typeface="Microsoft Sans Serif"/>
              </a:rPr>
              <a:t> </a:t>
            </a:r>
            <a:r>
              <a:rPr lang="en-US" sz="1800" spc="30" dirty="0">
                <a:solidFill>
                  <a:srgbClr val="292929"/>
                </a:solidFill>
                <a:latin typeface="Microsoft Sans Serif"/>
                <a:cs typeface="Microsoft Sans Serif"/>
              </a:rPr>
              <a:t>to</a:t>
            </a:r>
            <a:r>
              <a:rPr lang="en-US" sz="1800" spc="70" dirty="0">
                <a:solidFill>
                  <a:srgbClr val="292929"/>
                </a:solidFill>
                <a:latin typeface="Microsoft Sans Serif"/>
                <a:cs typeface="Microsoft Sans Serif"/>
              </a:rPr>
              <a:t> </a:t>
            </a:r>
            <a:r>
              <a:rPr lang="en-US" sz="1800" spc="-40" dirty="0">
                <a:solidFill>
                  <a:srgbClr val="292929"/>
                </a:solidFill>
                <a:latin typeface="Microsoft Sans Serif"/>
                <a:cs typeface="Microsoft Sans Serif"/>
              </a:rPr>
              <a:t>extract</a:t>
            </a:r>
            <a:r>
              <a:rPr lang="en-US" sz="1800" spc="80" dirty="0">
                <a:solidFill>
                  <a:srgbClr val="292929"/>
                </a:solidFill>
                <a:latin typeface="Microsoft Sans Serif"/>
                <a:cs typeface="Microsoft Sans Serif"/>
              </a:rPr>
              <a:t> </a:t>
            </a:r>
            <a:r>
              <a:rPr lang="en-US" sz="1800" spc="-45" dirty="0">
                <a:solidFill>
                  <a:srgbClr val="292929"/>
                </a:solidFill>
                <a:latin typeface="Microsoft Sans Serif"/>
                <a:cs typeface="Microsoft Sans Serif"/>
              </a:rPr>
              <a:t>data</a:t>
            </a:r>
            <a:r>
              <a:rPr lang="en-US" sz="1800" spc="80" dirty="0">
                <a:solidFill>
                  <a:srgbClr val="292929"/>
                </a:solidFill>
                <a:latin typeface="Microsoft Sans Serif"/>
                <a:cs typeface="Microsoft Sans Serif"/>
              </a:rPr>
              <a:t> </a:t>
            </a:r>
            <a:r>
              <a:rPr lang="en-US" sz="1800" spc="-20" dirty="0">
                <a:solidFill>
                  <a:srgbClr val="292929"/>
                </a:solidFill>
                <a:latin typeface="Microsoft Sans Serif"/>
                <a:cs typeface="Microsoft Sans Serif"/>
              </a:rPr>
              <a:t>from</a:t>
            </a:r>
            <a:r>
              <a:rPr lang="en-US" sz="1800" spc="50" dirty="0">
                <a:solidFill>
                  <a:srgbClr val="292929"/>
                </a:solidFill>
                <a:latin typeface="Microsoft Sans Serif"/>
                <a:cs typeface="Microsoft Sans Serif"/>
              </a:rPr>
              <a:t> </a:t>
            </a:r>
            <a:r>
              <a:rPr lang="en-US" sz="1800" spc="-50" dirty="0">
                <a:solidFill>
                  <a:srgbClr val="292929"/>
                </a:solidFill>
                <a:latin typeface="Microsoft Sans Serif"/>
                <a:cs typeface="Microsoft Sans Serif"/>
              </a:rPr>
              <a:t>tables.</a:t>
            </a:r>
            <a:endParaRPr lang="en-US" sz="1800" dirty="0">
              <a:latin typeface="Microsoft Sans Serif"/>
              <a:cs typeface="Microsoft Sans Serif"/>
            </a:endParaRPr>
          </a:p>
          <a:p>
            <a:pPr marL="241300" indent="-228600">
              <a:lnSpc>
                <a:spcPct val="100000"/>
              </a:lnSpc>
              <a:spcBef>
                <a:spcPts val="1395"/>
              </a:spcBef>
              <a:buFont typeface="Wingdings"/>
              <a:buChar char=""/>
              <a:tabLst>
                <a:tab pos="241300" algn="l"/>
              </a:tabLst>
            </a:pPr>
            <a:r>
              <a:rPr lang="en-US" sz="1800" spc="-55" dirty="0">
                <a:solidFill>
                  <a:srgbClr val="292929"/>
                </a:solidFill>
                <a:latin typeface="Microsoft Sans Serif"/>
                <a:cs typeface="Microsoft Sans Serif"/>
              </a:rPr>
              <a:t>Organize</a:t>
            </a:r>
            <a:r>
              <a:rPr lang="en-US" sz="1800" spc="65" dirty="0">
                <a:solidFill>
                  <a:srgbClr val="292929"/>
                </a:solidFill>
                <a:latin typeface="Microsoft Sans Serif"/>
                <a:cs typeface="Microsoft Sans Serif"/>
              </a:rPr>
              <a:t> </a:t>
            </a:r>
            <a:r>
              <a:rPr lang="en-US" sz="1800" spc="-40" dirty="0">
                <a:solidFill>
                  <a:srgbClr val="292929"/>
                </a:solidFill>
                <a:latin typeface="Microsoft Sans Serif"/>
                <a:cs typeface="Microsoft Sans Serif"/>
              </a:rPr>
              <a:t>data</a:t>
            </a:r>
            <a:r>
              <a:rPr lang="en-US" sz="1800" spc="70" dirty="0">
                <a:solidFill>
                  <a:srgbClr val="292929"/>
                </a:solidFill>
                <a:latin typeface="Microsoft Sans Serif"/>
                <a:cs typeface="Microsoft Sans Serif"/>
              </a:rPr>
              <a:t> </a:t>
            </a:r>
            <a:r>
              <a:rPr lang="en-US" sz="1800" spc="5" dirty="0">
                <a:solidFill>
                  <a:srgbClr val="292929"/>
                </a:solidFill>
                <a:latin typeface="Microsoft Sans Serif"/>
                <a:cs typeface="Microsoft Sans Serif"/>
              </a:rPr>
              <a:t>into</a:t>
            </a:r>
            <a:r>
              <a:rPr lang="en-US" sz="1800" spc="55"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dictionary</a:t>
            </a:r>
            <a:r>
              <a:rPr lang="en-US" sz="1800" spc="60" dirty="0">
                <a:solidFill>
                  <a:srgbClr val="292929"/>
                </a:solidFill>
                <a:latin typeface="Microsoft Sans Serif"/>
                <a:cs typeface="Microsoft Sans Serif"/>
              </a:rPr>
              <a:t> </a:t>
            </a:r>
            <a:r>
              <a:rPr lang="en-US" sz="1800" spc="-5" dirty="0">
                <a:solidFill>
                  <a:srgbClr val="292929"/>
                </a:solidFill>
                <a:latin typeface="Microsoft Sans Serif"/>
                <a:cs typeface="Microsoft Sans Serif"/>
              </a:rPr>
              <a:t>of</a:t>
            </a:r>
            <a:r>
              <a:rPr lang="en-US" sz="1800" spc="30" dirty="0">
                <a:solidFill>
                  <a:srgbClr val="292929"/>
                </a:solidFill>
                <a:latin typeface="Microsoft Sans Serif"/>
                <a:cs typeface="Microsoft Sans Serif"/>
              </a:rPr>
              <a:t> </a:t>
            </a:r>
            <a:r>
              <a:rPr lang="en-US" sz="1800" spc="-60" dirty="0">
                <a:solidFill>
                  <a:srgbClr val="292929"/>
                </a:solidFill>
                <a:latin typeface="Microsoft Sans Serif"/>
                <a:cs typeface="Microsoft Sans Serif"/>
              </a:rPr>
              <a:t>columns</a:t>
            </a:r>
            <a:endParaRPr lang="en-US" sz="1800" dirty="0">
              <a:latin typeface="Microsoft Sans Serif"/>
              <a:cs typeface="Microsoft Sans Serif"/>
            </a:endParaRPr>
          </a:p>
          <a:p>
            <a:pPr marL="241300" indent="-228600">
              <a:lnSpc>
                <a:spcPct val="100000"/>
              </a:lnSpc>
              <a:spcBef>
                <a:spcPts val="1405"/>
              </a:spcBef>
              <a:buFont typeface="Wingdings"/>
              <a:buChar char=""/>
              <a:tabLst>
                <a:tab pos="241300" algn="l"/>
              </a:tabLst>
            </a:pPr>
            <a:r>
              <a:rPr lang="en-US" sz="1800" spc="-70" dirty="0">
                <a:solidFill>
                  <a:srgbClr val="292929"/>
                </a:solidFill>
                <a:latin typeface="Microsoft Sans Serif"/>
                <a:cs typeface="Microsoft Sans Serif"/>
              </a:rPr>
              <a:t>Map</a:t>
            </a:r>
            <a:r>
              <a:rPr lang="en-US" sz="1800" spc="65" dirty="0">
                <a:solidFill>
                  <a:srgbClr val="292929"/>
                </a:solidFill>
                <a:latin typeface="Microsoft Sans Serif"/>
                <a:cs typeface="Microsoft Sans Serif"/>
              </a:rPr>
              <a:t> </a:t>
            </a:r>
            <a:r>
              <a:rPr lang="en-US" sz="1800" spc="-30" dirty="0">
                <a:solidFill>
                  <a:srgbClr val="292929"/>
                </a:solidFill>
                <a:latin typeface="Microsoft Sans Serif"/>
                <a:cs typeface="Microsoft Sans Serif"/>
              </a:rPr>
              <a:t>all</a:t>
            </a:r>
            <a:r>
              <a:rPr lang="en-US" sz="1800" spc="65" dirty="0">
                <a:solidFill>
                  <a:srgbClr val="292929"/>
                </a:solidFill>
                <a:latin typeface="Microsoft Sans Serif"/>
                <a:cs typeface="Microsoft Sans Serif"/>
              </a:rPr>
              <a:t> </a:t>
            </a:r>
            <a:r>
              <a:rPr lang="en-US" sz="1800" spc="-50" dirty="0">
                <a:solidFill>
                  <a:srgbClr val="292929"/>
                </a:solidFill>
                <a:latin typeface="Microsoft Sans Serif"/>
                <a:cs typeface="Microsoft Sans Serif"/>
              </a:rPr>
              <a:t>column</a:t>
            </a:r>
            <a:r>
              <a:rPr lang="en-US" sz="1800" spc="45" dirty="0">
                <a:solidFill>
                  <a:srgbClr val="292929"/>
                </a:solidFill>
                <a:latin typeface="Microsoft Sans Serif"/>
                <a:cs typeface="Microsoft Sans Serif"/>
              </a:rPr>
              <a:t> </a:t>
            </a:r>
            <a:r>
              <a:rPr lang="en-US" sz="1800" spc="-35" dirty="0">
                <a:solidFill>
                  <a:srgbClr val="292929"/>
                </a:solidFill>
                <a:latin typeface="Microsoft Sans Serif"/>
                <a:cs typeface="Microsoft Sans Serif"/>
              </a:rPr>
              <a:t>dictionaries</a:t>
            </a:r>
            <a:r>
              <a:rPr lang="en-US" sz="1800" spc="70" dirty="0">
                <a:solidFill>
                  <a:srgbClr val="292929"/>
                </a:solidFill>
                <a:latin typeface="Microsoft Sans Serif"/>
                <a:cs typeface="Microsoft Sans Serif"/>
              </a:rPr>
              <a:t> </a:t>
            </a:r>
            <a:r>
              <a:rPr lang="en-US" sz="1800" spc="5" dirty="0">
                <a:solidFill>
                  <a:srgbClr val="292929"/>
                </a:solidFill>
                <a:latin typeface="Microsoft Sans Serif"/>
                <a:cs typeface="Microsoft Sans Serif"/>
              </a:rPr>
              <a:t>into</a:t>
            </a:r>
            <a:r>
              <a:rPr lang="en-US" sz="1800" spc="75" dirty="0">
                <a:solidFill>
                  <a:srgbClr val="292929"/>
                </a:solidFill>
                <a:latin typeface="Microsoft Sans Serif"/>
                <a:cs typeface="Microsoft Sans Serif"/>
              </a:rPr>
              <a:t> </a:t>
            </a:r>
            <a:r>
              <a:rPr lang="en-US" sz="1800" spc="-55" dirty="0" err="1">
                <a:solidFill>
                  <a:srgbClr val="292929"/>
                </a:solidFill>
                <a:latin typeface="Microsoft Sans Serif"/>
                <a:cs typeface="Microsoft Sans Serif"/>
              </a:rPr>
              <a:t>dataframe</a:t>
            </a:r>
            <a:r>
              <a:rPr lang="en-US" sz="1800" spc="-55" dirty="0">
                <a:solidFill>
                  <a:srgbClr val="292929"/>
                </a:solidFill>
                <a:latin typeface="Microsoft Sans Serif"/>
                <a:cs typeface="Microsoft Sans Serif"/>
              </a:rPr>
              <a:t>.</a:t>
            </a:r>
            <a:endParaRPr lang="en-US" sz="1800" dirty="0">
              <a:latin typeface="Microsoft Sans Serif"/>
              <a:cs typeface="Microsoft Sans Serif"/>
            </a:endParaRPr>
          </a:p>
          <a:p>
            <a:pPr marL="241300" indent="-228600">
              <a:lnSpc>
                <a:spcPct val="100000"/>
              </a:lnSpc>
              <a:spcBef>
                <a:spcPts val="1405"/>
              </a:spcBef>
              <a:buFont typeface="Wingdings"/>
              <a:buChar char=""/>
              <a:tabLst>
                <a:tab pos="241300" algn="l"/>
              </a:tabLst>
            </a:pPr>
            <a:r>
              <a:rPr lang="en-US" sz="1800" spc="-45" dirty="0">
                <a:solidFill>
                  <a:srgbClr val="292929"/>
                </a:solidFill>
                <a:latin typeface="Microsoft Sans Serif"/>
                <a:cs typeface="Microsoft Sans Serif"/>
              </a:rPr>
              <a:t>Display</a:t>
            </a:r>
            <a:r>
              <a:rPr lang="en-US" sz="1800" spc="70" dirty="0">
                <a:solidFill>
                  <a:srgbClr val="292929"/>
                </a:solidFill>
                <a:latin typeface="Microsoft Sans Serif"/>
                <a:cs typeface="Microsoft Sans Serif"/>
              </a:rPr>
              <a:t> </a:t>
            </a:r>
            <a:r>
              <a:rPr lang="en-US" sz="1800" spc="-50" dirty="0" err="1">
                <a:solidFill>
                  <a:srgbClr val="292929"/>
                </a:solidFill>
                <a:latin typeface="Microsoft Sans Serif"/>
                <a:cs typeface="Microsoft Sans Serif"/>
              </a:rPr>
              <a:t>dataframe</a:t>
            </a:r>
            <a:r>
              <a:rPr lang="en-US" sz="1800" spc="60" dirty="0">
                <a:solidFill>
                  <a:srgbClr val="292929"/>
                </a:solidFill>
                <a:latin typeface="Microsoft Sans Serif"/>
                <a:cs typeface="Microsoft Sans Serif"/>
              </a:rPr>
              <a:t> </a:t>
            </a:r>
            <a:r>
              <a:rPr lang="en-US" sz="1800" spc="-55" dirty="0">
                <a:solidFill>
                  <a:srgbClr val="292929"/>
                </a:solidFill>
                <a:latin typeface="Microsoft Sans Serif"/>
                <a:cs typeface="Microsoft Sans Serif"/>
              </a:rPr>
              <a:t>and</a:t>
            </a:r>
            <a:r>
              <a:rPr lang="en-US" sz="1800" spc="45" dirty="0">
                <a:solidFill>
                  <a:srgbClr val="292929"/>
                </a:solidFill>
                <a:latin typeface="Microsoft Sans Serif"/>
                <a:cs typeface="Microsoft Sans Serif"/>
              </a:rPr>
              <a:t> </a:t>
            </a:r>
            <a:r>
              <a:rPr lang="en-US" sz="1800" spc="-100" dirty="0">
                <a:solidFill>
                  <a:srgbClr val="292929"/>
                </a:solidFill>
                <a:latin typeface="Microsoft Sans Serif"/>
                <a:cs typeface="Microsoft Sans Serif"/>
              </a:rPr>
              <a:t>save</a:t>
            </a:r>
            <a:r>
              <a:rPr lang="en-US" sz="1800" spc="55" dirty="0">
                <a:solidFill>
                  <a:srgbClr val="292929"/>
                </a:solidFill>
                <a:latin typeface="Microsoft Sans Serif"/>
                <a:cs typeface="Microsoft Sans Serif"/>
              </a:rPr>
              <a:t> </a:t>
            </a:r>
            <a:r>
              <a:rPr lang="en-US" sz="1800" spc="-25" dirty="0">
                <a:solidFill>
                  <a:srgbClr val="292929"/>
                </a:solidFill>
                <a:latin typeface="Microsoft Sans Serif"/>
                <a:cs typeface="Microsoft Sans Serif"/>
              </a:rPr>
              <a:t>the</a:t>
            </a:r>
            <a:r>
              <a:rPr lang="en-US" sz="1800" spc="60" dirty="0">
                <a:solidFill>
                  <a:srgbClr val="292929"/>
                </a:solidFill>
                <a:latin typeface="Microsoft Sans Serif"/>
                <a:cs typeface="Microsoft Sans Serif"/>
              </a:rPr>
              <a:t> </a:t>
            </a:r>
            <a:r>
              <a:rPr lang="en-US" sz="1800" spc="-40" dirty="0">
                <a:solidFill>
                  <a:srgbClr val="292929"/>
                </a:solidFill>
                <a:latin typeface="Microsoft Sans Serif"/>
                <a:cs typeface="Microsoft Sans Serif"/>
              </a:rPr>
              <a:t>data</a:t>
            </a:r>
            <a:r>
              <a:rPr lang="en-US" sz="1800" spc="70" dirty="0">
                <a:solidFill>
                  <a:srgbClr val="292929"/>
                </a:solidFill>
                <a:latin typeface="Microsoft Sans Serif"/>
                <a:cs typeface="Microsoft Sans Serif"/>
              </a:rPr>
              <a:t> </a:t>
            </a:r>
            <a:r>
              <a:rPr lang="en-US" sz="1800" spc="5" dirty="0">
                <a:solidFill>
                  <a:srgbClr val="292929"/>
                </a:solidFill>
                <a:latin typeface="Microsoft Sans Serif"/>
                <a:cs typeface="Microsoft Sans Serif"/>
              </a:rPr>
              <a:t>into</a:t>
            </a:r>
            <a:r>
              <a:rPr lang="en-US" sz="1800" spc="55" dirty="0">
                <a:solidFill>
                  <a:srgbClr val="292929"/>
                </a:solidFill>
                <a:latin typeface="Microsoft Sans Serif"/>
                <a:cs typeface="Microsoft Sans Serif"/>
              </a:rPr>
              <a:t> </a:t>
            </a:r>
            <a:r>
              <a:rPr lang="en-US" sz="1800" spc="-30" dirty="0">
                <a:solidFill>
                  <a:srgbClr val="292929"/>
                </a:solidFill>
                <a:latin typeface="Microsoft Sans Serif"/>
                <a:cs typeface="Microsoft Sans Serif"/>
              </a:rPr>
              <a:t>file.</a:t>
            </a:r>
            <a:endParaRPr lang="en-US" sz="1800" dirty="0">
              <a:latin typeface="Microsoft Sans Serif"/>
              <a:cs typeface="Microsoft Sans Serif"/>
            </a:endParaRPr>
          </a:p>
          <a:p>
            <a:pPr>
              <a:lnSpc>
                <a:spcPct val="100000"/>
              </a:lnSpc>
            </a:pPr>
            <a:endParaRPr lang="en-US" sz="1800" dirty="0">
              <a:latin typeface="Microsoft Sans Serif"/>
              <a:cs typeface="Microsoft Sans Serif"/>
            </a:endParaRPr>
          </a:p>
          <a:p>
            <a:pPr>
              <a:lnSpc>
                <a:spcPct val="100000"/>
              </a:lnSpc>
              <a:spcBef>
                <a:spcPts val="25"/>
              </a:spcBef>
            </a:pPr>
            <a:endParaRPr lang="en-US" sz="1800" dirty="0">
              <a:latin typeface="Microsoft Sans Serif"/>
              <a:cs typeface="Microsoft Sans Serif"/>
            </a:endParaRPr>
          </a:p>
          <a:p>
            <a:pPr marL="12700" marR="5080">
              <a:lnSpc>
                <a:spcPct val="100000"/>
              </a:lnSpc>
            </a:pPr>
            <a:r>
              <a:rPr lang="en-US" sz="1800" spc="-60" dirty="0">
                <a:solidFill>
                  <a:srgbClr val="292929"/>
                </a:solidFill>
                <a:latin typeface="Microsoft Sans Serif"/>
                <a:cs typeface="Microsoft Sans Serif"/>
              </a:rPr>
              <a:t>GitHub</a:t>
            </a:r>
            <a:r>
              <a:rPr lang="en-US" sz="1800" spc="60" dirty="0">
                <a:solidFill>
                  <a:srgbClr val="292929"/>
                </a:solidFill>
                <a:latin typeface="Microsoft Sans Serif"/>
                <a:cs typeface="Microsoft Sans Serif"/>
              </a:rPr>
              <a:t> </a:t>
            </a:r>
            <a:r>
              <a:rPr lang="en-US" sz="1800" spc="-210" dirty="0">
                <a:solidFill>
                  <a:srgbClr val="292929"/>
                </a:solidFill>
                <a:latin typeface="Microsoft Sans Serif"/>
                <a:cs typeface="Microsoft Sans Serif"/>
              </a:rPr>
              <a:t>URL</a:t>
            </a:r>
            <a:r>
              <a:rPr lang="en-US" sz="1800" spc="70" dirty="0">
                <a:solidFill>
                  <a:srgbClr val="292929"/>
                </a:solidFill>
                <a:latin typeface="Microsoft Sans Serif"/>
                <a:cs typeface="Microsoft Sans Serif"/>
              </a:rPr>
              <a:t> </a:t>
            </a:r>
            <a:r>
              <a:rPr lang="en-US" sz="1800" spc="-30" dirty="0">
                <a:solidFill>
                  <a:srgbClr val="292929"/>
                </a:solidFill>
                <a:latin typeface="Microsoft Sans Serif"/>
                <a:cs typeface="Microsoft Sans Serif"/>
              </a:rPr>
              <a:t>link: </a:t>
            </a:r>
            <a:r>
              <a:rPr lang="en-US" sz="1800" spc="-30" dirty="0">
                <a:solidFill>
                  <a:srgbClr val="292929"/>
                </a:solidFill>
                <a:latin typeface="Microsoft Sans Serif"/>
                <a:cs typeface="Microsoft Sans Serif"/>
                <a:hlinkClick r:id="rId3"/>
              </a:rPr>
              <a:t>https://github.com/atkinxx/spaceY/blob/main/web%20scraping.ipynb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34925" y="1792286"/>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object 4">
            <a:extLst>
              <a:ext uri="{FF2B5EF4-FFF2-40B4-BE49-F238E27FC236}">
                <a16:creationId xmlns:a16="http://schemas.microsoft.com/office/drawing/2014/main" id="{C674EF15-5A39-4DBA-BF1B-9B404B89DB6D}"/>
              </a:ext>
            </a:extLst>
          </p:cNvPr>
          <p:cNvPicPr/>
          <p:nvPr/>
        </p:nvPicPr>
        <p:blipFill>
          <a:blip r:embed="rId4" cstate="print"/>
          <a:stretch>
            <a:fillRect/>
          </a:stretch>
        </p:blipFill>
        <p:spPr>
          <a:xfrm>
            <a:off x="5725339" y="1746090"/>
            <a:ext cx="5712672" cy="425307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1354</TotalTime>
  <Words>1983</Words>
  <Application>Microsoft Office PowerPoint</Application>
  <PresentationFormat>Widescreen</PresentationFormat>
  <Paragraphs>229</Paragraphs>
  <Slides>47</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Abadi</vt:lpstr>
      <vt:lpstr>Arial</vt:lpstr>
      <vt:lpstr>Calibri</vt:lpstr>
      <vt:lpstr>Calibri Light</vt:lpstr>
      <vt:lpstr>IBM Plex Mono SemiBold</vt:lpstr>
      <vt:lpstr>IBM Plex Mono Text</vt:lpstr>
      <vt:lpstr>Microsoft Sans Serif</vt:lpstr>
      <vt:lpstr>Times New Roman</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Akinola odex</cp:lastModifiedBy>
  <cp:revision>191</cp:revision>
  <dcterms:created xsi:type="dcterms:W3CDTF">2021-04-29T18:58:34Z</dcterms:created>
  <dcterms:modified xsi:type="dcterms:W3CDTF">2021-11-25T14:14:30Z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